
<file path=[Content_Types].xml><?xml version="1.0" encoding="utf-8"?>
<Types xmlns="http://schemas.openxmlformats.org/package/2006/content-types">
  <Default Extension="gif" ContentType="image/gif"/>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334" r:id="rId54"/>
    <p:sldId id="268" r:id="rId55"/>
    <p:sldId id="288" r:id="rId56"/>
    <p:sldId id="335" r:id="rId57"/>
    <p:sldId id="336" r:id="rId58"/>
    <p:sldId id="337" r:id="rId59"/>
    <p:sldId id="339" r:id="rId60"/>
    <p:sldId id="279" r:id="rId61"/>
    <p:sldId id="271" r:id="rId62"/>
    <p:sldId id="340" r:id="rId63"/>
    <p:sldId id="346" r:id="rId64"/>
    <p:sldId id="286" r:id="rId65"/>
    <p:sldId id="277" r:id="rId66"/>
    <p:sldId id="341" r:id="rId67"/>
    <p:sldId id="281" r:id="rId68"/>
    <p:sldId id="342" r:id="rId69"/>
    <p:sldId id="282" r:id="rId70"/>
    <p:sldId id="344" r:id="rId71"/>
    <p:sldId id="278" r:id="rId72"/>
    <p:sldId id="343" r:id="rId73"/>
    <p:sldId id="345" r:id="rId74"/>
    <p:sldId id="264" r:id="rId75"/>
    <p:sldId id="284" r:id="rId76"/>
    <p:sldId id="283" r:id="rId77"/>
    <p:sldId id="285" r:id="rId78"/>
    <p:sldId id="291" r:id="rId79"/>
    <p:sldId id="290" r:id="rId80"/>
    <p:sldId id="292" r:id="rId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Lst>
        </p14:section>
        <p14:section name="SDI install" id="{6090A45F-C33C-4313-9520-04FE287F4772}">
          <p14:sldIdLst>
            <p14:sldId id="332"/>
            <p14:sldId id="333"/>
          </p14:sldIdLst>
        </p14:section>
        <p14:section name="Sec" id="{560D65BA-36B1-49CB-B62B-B3B56459B93D}">
          <p14:sldIdLst/>
        </p14:section>
        <p14:section name="Section 5" id="{0235003A-B2C9-4600-9886-E651A3F94C75}">
          <p14:sldIdLst>
            <p14:sldId id="334"/>
            <p14:sldId id="268"/>
            <p14:sldId id="288"/>
            <p14:sldId id="335"/>
            <p14:sldId id="336"/>
            <p14:sldId id="337"/>
            <p14:sldId id="339"/>
            <p14:sldId id="279"/>
            <p14:sldId id="271"/>
            <p14:sldId id="340"/>
          </p14:sldIdLst>
        </p14:section>
        <p14:section name="Section 6" id="{61232454-4D34-42FC-84BC-8F4C35EB7E37}">
          <p14:sldIdLst>
            <p14:sldId id="346"/>
            <p14:sldId id="286"/>
          </p14:sldIdLst>
        </p14:section>
        <p14:section name="Section 66" id="{28FCA77F-2E86-45F9-9FD6-9012A34947E3}">
          <p14:sldIdLst>
            <p14:sldId id="277"/>
            <p14:sldId id="341"/>
            <p14:sldId id="281"/>
            <p14:sldId id="342"/>
            <p14:sldId id="282"/>
            <p14:sldId id="344"/>
            <p14:sldId id="278"/>
            <p14:sldId id="343"/>
            <p14:sldId id="345"/>
            <p14:sldId id="264"/>
            <p14:sldId id="284"/>
            <p14:sldId id="283"/>
            <p14:sldId id="285"/>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16F"/>
    <a:srgbClr val="A3DBE1"/>
    <a:srgbClr val="A5CF99"/>
    <a:srgbClr val="50DF41"/>
    <a:srgbClr val="C09747"/>
    <a:srgbClr val="253867"/>
    <a:srgbClr val="1A2F64"/>
    <a:srgbClr val="C19848"/>
    <a:srgbClr val="BF9645"/>
    <a:srgbClr val="E7E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436" y="7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30.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slide" Target="slide29.xml"/><Relationship Id="rId4" Type="http://schemas.openxmlformats.org/officeDocument/2006/relationships/image" Target="../media/image41.png"/><Relationship Id="rId9" Type="http://schemas.openxmlformats.org/officeDocument/2006/relationships/slide" Target="slide50.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2.xml"/><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svg"/><Relationship Id="rId7" Type="http://schemas.openxmlformats.org/officeDocument/2006/relationships/image" Target="../media/image47.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svg"/><Relationship Id="rId7" Type="http://schemas.openxmlformats.org/officeDocument/2006/relationships/image" Target="../media/image47.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svg"/><Relationship Id="rId7" Type="http://schemas.openxmlformats.org/officeDocument/2006/relationships/image" Target="../media/image47.sv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1.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8"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106.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6.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D80E4A1C-A650-7E2C-124C-3EEA4A6580E3}"/>
                  </a:ext>
                </a:extLst>
              </p:cNvPr>
              <p:cNvGraphicFramePr>
                <a:graphicFrameLocks noChangeAspect="1"/>
              </p:cNvGraphicFramePr>
              <p:nvPr>
                <p:extLst>
                  <p:ext uri="{D42A27DB-BD31-4B8C-83A1-F6EECF244321}">
                    <p14:modId xmlns:p14="http://schemas.microsoft.com/office/powerpoint/2010/main" val="1352503334"/>
                  </p:ext>
                </p:extLst>
              </p:nvPr>
            </p:nvGraphicFramePr>
            <p:xfrm>
              <a:off x="5010150" y="2369547"/>
              <a:ext cx="2286000" cy="1714500"/>
            </p:xfrm>
            <a:graphic>
              <a:graphicData uri="http://schemas.microsoft.com/office/powerpoint/2016/sectionzoom">
                <psez:sectionZm>
                  <psez:sectionZmObj sectionId="{6090A45F-C33C-4313-9520-04FE287F4772}">
                    <psez:zmPr id="{3833A94A-1F68-4609-BC32-128239FC0EFB}" transitionDur="1000">
                      <p166:blipFill xmlns:p166="http://schemas.microsoft.com/office/powerpoint/2016/6/main">
                        <a:blip r:embed="rId8"/>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8" name="Section Zoom 17">
                <a:hlinkClick r:id="rId9" action="ppaction://hlinksldjump"/>
                <a:extLst>
                  <a:ext uri="{FF2B5EF4-FFF2-40B4-BE49-F238E27FC236}">
                    <a16:creationId xmlns:a16="http://schemas.microsoft.com/office/drawing/2014/main" id="{D80E4A1C-A650-7E2C-124C-3EEA4A6580E3}"/>
                  </a:ext>
                </a:extLst>
              </p:cNvPr>
              <p:cNvPicPr>
                <a:picLocks noGrp="1" noRot="1" noChangeAspect="1" noMove="1" noResize="1" noEditPoints="1" noAdjustHandles="1" noChangeArrowheads="1" noChangeShapeType="1"/>
              </p:cNvPicPr>
              <p:nvPr/>
            </p:nvPicPr>
            <p:blipFill>
              <a:blip r:embed="rId8"/>
              <a:stretch>
                <a:fillRect/>
              </a:stretch>
            </p:blipFill>
            <p:spPr>
              <a:xfrm>
                <a:off x="5010150"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71F91ADF-CCDA-7D14-3373-A4CB50D68E46}"/>
                  </a:ext>
                </a:extLst>
              </p:cNvPr>
              <p:cNvGraphicFramePr>
                <a:graphicFrameLocks noChangeAspect="1"/>
              </p:cNvGraphicFramePr>
              <p:nvPr>
                <p:extLst>
                  <p:ext uri="{D42A27DB-BD31-4B8C-83A1-F6EECF244321}">
                    <p14:modId xmlns:p14="http://schemas.microsoft.com/office/powerpoint/2010/main" val="2075997297"/>
                  </p:ext>
                </p:extLst>
              </p:nvPr>
            </p:nvGraphicFramePr>
            <p:xfrm>
              <a:off x="5837662" y="4564612"/>
              <a:ext cx="687488" cy="515616"/>
            </p:xfrm>
            <a:graphic>
              <a:graphicData uri="http://schemas.microsoft.com/office/powerpoint/2016/sectionzoom">
                <psez:sectionZm>
                  <psez:sectionZmObj sectionId="{0235003A-B2C9-4600-9886-E651A3F94C75}">
                    <psez:zmPr id="{F0BCC541-1871-465A-A528-A4B90D6AC045}" transitionDur="1000">
                      <p166:blipFill xmlns:p166="http://schemas.microsoft.com/office/powerpoint/2016/6/main">
                        <a:blip r:embed="rId12"/>
                        <a:stretch>
                          <a:fillRect/>
                        </a:stretch>
                      </p166:blipFill>
                      <p166:spPr xmlns:p166="http://schemas.microsoft.com/office/powerpoint/2016/6/main">
                        <a:xfrm>
                          <a:off x="0" y="0"/>
                          <a:ext cx="687488" cy="515616"/>
                        </a:xfrm>
                        <a:prstGeom prst="rect">
                          <a:avLst/>
                        </a:prstGeom>
                        <a:ln w="3175">
                          <a:solidFill>
                            <a:prstClr val="ltGray"/>
                          </a:solidFill>
                        </a:ln>
                      </p166:spPr>
                    </psez:zmPr>
                  </psez:sectionZmObj>
                </psez:sectionZm>
              </a:graphicData>
            </a:graphic>
          </p:graphicFrame>
        </mc:Choice>
        <mc:Fallback>
          <p:pic>
            <p:nvPicPr>
              <p:cNvPr id="14" name="Section Zoom 13">
                <a:hlinkClick r:id="rId13" action="ppaction://hlinksldjump"/>
                <a:extLst>
                  <a:ext uri="{FF2B5EF4-FFF2-40B4-BE49-F238E27FC236}">
                    <a16:creationId xmlns:a16="http://schemas.microsoft.com/office/drawing/2014/main" id="{71F91ADF-CCDA-7D14-3373-A4CB50D68E46}"/>
                  </a:ext>
                </a:extLst>
              </p:cNvPr>
              <p:cNvPicPr>
                <a:picLocks noGrp="1" noRot="1" noChangeAspect="1" noMove="1" noResize="1" noEditPoints="1" noAdjustHandles="1" noChangeArrowheads="1" noChangeShapeType="1"/>
              </p:cNvPicPr>
              <p:nvPr/>
            </p:nvPicPr>
            <p:blipFill>
              <a:blip r:embed="rId12"/>
              <a:stretch>
                <a:fillRect/>
              </a:stretch>
            </p:blipFill>
            <p:spPr>
              <a:xfrm>
                <a:off x="5837662" y="4564612"/>
                <a:ext cx="687488" cy="515616"/>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a:t>
              </a:r>
              <a:r>
                <a:rPr lang="en-US" altLang="zh-CN" sz="1350" kern="0" noProof="1">
                  <a:solidFill>
                    <a:prstClr val="white"/>
                  </a:solidFill>
                  <a:latin typeface="Calibri" panose="020F0502020204030204"/>
                  <a:ea typeface="等线" panose="02010600030101010101" pitchFamily="2" charset="-122"/>
                  <a:cs typeface="+mn-ea"/>
                  <a:sym typeface="+mn-lt"/>
                </a:rPr>
                <a:t>4</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38268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noProof="0" dirty="0">
                <a:solidFill>
                  <a:srgbClr val="1A2F64"/>
                </a:solidFill>
                <a:latin typeface="Calibri" panose="020F0502020204030204"/>
                <a:ea typeface="等线" panose="02010600030101010101" pitchFamily="2" charset="-122"/>
                <a:cs typeface="+mn-ea"/>
                <a:sym typeface="+mn-lt"/>
              </a:rPr>
              <a:t>SDI installation</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It describes the ways in which the SDI is </a:t>
            </a:r>
            <a:r>
              <a:rPr lang="en-US" altLang="zh-CN" sz="900" dirty="0" err="1">
                <a:solidFill>
                  <a:prstClr val="white">
                    <a:lumMod val="50000"/>
                  </a:prstClr>
                </a:solidFill>
                <a:latin typeface="Calibri" panose="020F0502020204030204"/>
                <a:ea typeface="等线" panose="02010600030101010101" pitchFamily="2" charset="-122"/>
                <a:cs typeface="+mn-ea"/>
                <a:sym typeface="+mn-lt"/>
              </a:rPr>
              <a:t>installled</a:t>
            </a:r>
            <a:endPar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178784"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Geonetwork</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Geonetwork by </a:t>
            </a:r>
            <a:r>
              <a:rPr kumimoji="0" lang="en-US" altLang="zh-CN" sz="900" b="0" i="0" u="none" strike="noStrike" kern="1200" cap="none" spc="0" normalizeH="0" baseline="0" noProof="0" dirty="0" err="1">
                <a:ln>
                  <a:noFill/>
                </a:ln>
                <a:solidFill>
                  <a:prstClr val="white">
                    <a:lumMod val="50000"/>
                  </a:prstClr>
                </a:solidFill>
                <a:effectLst/>
                <a:uLnTx/>
                <a:uFillTx/>
                <a:latin typeface="Calibri" panose="020F0502020204030204"/>
                <a:ea typeface="等线" panose="02010600030101010101" pitchFamily="2" charset="-122"/>
                <a:cs typeface="+mn-ea"/>
                <a:sym typeface="+mn-lt"/>
              </a:rPr>
              <a:t>thre</a:t>
            </a:r>
            <a:r>
              <a:rPr lang="en-US" altLang="zh-CN" sz="900" dirty="0">
                <a:solidFill>
                  <a:prstClr val="white">
                    <a:lumMod val="50000"/>
                  </a:prstClr>
                </a:solidFill>
                <a:latin typeface="Calibri" panose="020F0502020204030204"/>
                <a:ea typeface="等线" panose="02010600030101010101" pitchFamily="2" charset="-122"/>
                <a:cs typeface="+mn-ea"/>
                <a:sym typeface="+mn-lt"/>
              </a:rPr>
              <a:t>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00527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Geoserver</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Geoserver by one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8622" y="1917555"/>
            <a:ext cx="2553705" cy="3022890"/>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mc:AlternateContent xmlns:mc="http://schemas.openxmlformats.org/markup-compatibility/2006">
    <mc:Choice xmlns:p14="http://schemas.microsoft.com/office/powerpoint/2010/main" Requires="p14">
      <p:transition p14:dur="30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585722" y="2808170"/>
            <a:ext cx="5172698"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Result</a:t>
            </a:r>
            <a:r>
              <a:rPr kumimoji="0" lang="en-US" altLang="zh-CN" sz="4500" b="0" i="0" u="none" strike="noStrike" kern="1200" cap="none" spc="0" normalizeH="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 and discussion</a:t>
            </a:r>
            <a:endParaRPr kumimoji="0" lang="zh-CN" altLang="en-US"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The results</a:t>
            </a:r>
            <a:r>
              <a:rPr kumimoji="0" lang="en-US" altLang="zh-CN" sz="12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are discussed here</a:t>
            </a:r>
            <a:endParaRPr kumimoji="0" lang="zh-CN" altLang="en-US"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1A2F64"/>
                </a:solidFill>
                <a:latin typeface="Calibri" panose="020F0502020204030204"/>
                <a:ea typeface="等线" panose="02010600030101010101" pitchFamily="2" charset="-122"/>
                <a:cs typeface="+mn-ea"/>
                <a:sym typeface="+mn-lt"/>
              </a:rPr>
              <a:t>5</a:t>
            </a:r>
            <a:endParaRPr kumimoji="0" lang="en-US" altLang="zh-CN" sz="6600" b="0"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marL="0" marR="0" lvl="0" indent="0" algn="ctr"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rPr>
                <a:t>Part five</a:t>
              </a:r>
              <a:endParaRPr kumimoji="0" lang="zh-CN" altLang="en-US"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4839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4049684" y="-9221"/>
            <a:ext cx="5132738" cy="4871826"/>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1670496" y="1"/>
            <a:ext cx="7021654" cy="6858006"/>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642376" y="-3322"/>
            <a:ext cx="8018250" cy="6858000"/>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Metadata</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Geospatial metadata standard</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713665" y="2502718"/>
            <a:ext cx="3965867" cy="894732"/>
          </a:xfrm>
          <a:prstGeom prst="rect">
            <a:avLst/>
          </a:prstGeom>
          <a:noFill/>
        </p:spPr>
        <p:txBody>
          <a:bodyPr wrap="square" rtlCol="0">
            <a:spAutoFit/>
          </a:bodyPr>
          <a:lstStyle/>
          <a:p>
            <a:pPr>
              <a:lnSpc>
                <a:spcPct val="150000"/>
              </a:lnSpc>
            </a:pPr>
            <a:r>
              <a:rPr lang="en-US" sz="1200" dirty="0">
                <a:solidFill>
                  <a:schemeClr val="bg1">
                    <a:lumMod val="50000"/>
                  </a:schemeClr>
                </a:solidFill>
                <a:cs typeface="+mn-ea"/>
                <a:sym typeface="+mn-lt"/>
              </a:rPr>
              <a:t>Metadata data standards are ISO 19115, FGDC(Federal Geographic Data Committee) and the</a:t>
            </a:r>
          </a:p>
          <a:p>
            <a:pPr>
              <a:lnSpc>
                <a:spcPct val="150000"/>
              </a:lnSpc>
            </a:pPr>
            <a:r>
              <a:rPr lang="en-US" sz="1200" dirty="0">
                <a:solidFill>
                  <a:schemeClr val="bg1">
                    <a:lumMod val="50000"/>
                  </a:schemeClr>
                </a:solidFill>
                <a:cs typeface="+mn-ea"/>
                <a:sym typeface="+mn-lt"/>
              </a:rPr>
              <a:t>International Standard Dublin core</a:t>
            </a: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309637"/>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The  most accepted International standard.</a:t>
            </a: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19139</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309637"/>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XML schema of 19115.It provides WMS only.</a:t>
            </a:r>
            <a:endParaRPr lang="zh-CN" altLang="en-US" sz="1050" dirty="0">
              <a:solidFill>
                <a:schemeClr val="bg1">
                  <a:lumMod val="50000"/>
                </a:schemeClr>
              </a:solidFill>
              <a:cs typeface="+mn-ea"/>
              <a:sym typeface="+mn-lt"/>
            </a:endParaRPr>
          </a:p>
        </p:txBody>
      </p:sp>
      <p:pic>
        <p:nvPicPr>
          <p:cNvPr id="3" name="Graphic 2">
            <a:extLst>
              <a:ext uri="{FF2B5EF4-FFF2-40B4-BE49-F238E27FC236}">
                <a16:creationId xmlns:a16="http://schemas.microsoft.com/office/drawing/2014/main" id="{65190F61-B02E-21DE-6529-4F8A76182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2613" y="1647190"/>
            <a:ext cx="3465130" cy="3187920"/>
          </a:xfrm>
          <a:prstGeom prst="rect">
            <a:avLst/>
          </a:prstGeom>
        </p:spPr>
      </p:pic>
      <p:grpSp>
        <p:nvGrpSpPr>
          <p:cNvPr id="4" name="组合 30">
            <a:extLst>
              <a:ext uri="{FF2B5EF4-FFF2-40B4-BE49-F238E27FC236}">
                <a16:creationId xmlns:a16="http://schemas.microsoft.com/office/drawing/2014/main" id="{593FC5B6-D8A0-1504-AA74-62792CAF503C}"/>
              </a:ext>
            </a:extLst>
          </p:cNvPr>
          <p:cNvGrpSpPr/>
          <p:nvPr/>
        </p:nvGrpSpPr>
        <p:grpSpPr>
          <a:xfrm>
            <a:off x="1033518" y="557169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5" name="Rectangle: Rounded Corners 14">
              <a:extLst>
                <a:ext uri="{FF2B5EF4-FFF2-40B4-BE49-F238E27FC236}">
                  <a16:creationId xmlns:a16="http://schemas.microsoft.com/office/drawing/2014/main" id="{2A01FE8F-3DD1-D4FF-F0CF-EEE8B54D814D}"/>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6" name="Freeform 159">
              <a:extLst>
                <a:ext uri="{FF2B5EF4-FFF2-40B4-BE49-F238E27FC236}">
                  <a16:creationId xmlns:a16="http://schemas.microsoft.com/office/drawing/2014/main" id="{D87C1B66-7943-F913-948F-5A0AB07D6227}"/>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7" name="TextBox 19">
            <a:extLst>
              <a:ext uri="{FF2B5EF4-FFF2-40B4-BE49-F238E27FC236}">
                <a16:creationId xmlns:a16="http://schemas.microsoft.com/office/drawing/2014/main" id="{339F0029-42A5-A9DA-27DC-3DAEDF938D4A}"/>
              </a:ext>
            </a:extLst>
          </p:cNvPr>
          <p:cNvSpPr txBox="1"/>
          <p:nvPr/>
        </p:nvSpPr>
        <p:spPr>
          <a:xfrm>
            <a:off x="1711853" y="548538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19115-3</a:t>
            </a:r>
            <a:endParaRPr lang="zh-CN" altLang="en-US" sz="1200" b="1" dirty="0">
              <a:solidFill>
                <a:srgbClr val="1A2F64"/>
              </a:solidFill>
              <a:cs typeface="+mn-ea"/>
              <a:sym typeface="+mn-lt"/>
            </a:endParaRPr>
          </a:p>
        </p:txBody>
      </p:sp>
      <p:sp>
        <p:nvSpPr>
          <p:cNvPr id="8" name="TextBox 21">
            <a:extLst>
              <a:ext uri="{FF2B5EF4-FFF2-40B4-BE49-F238E27FC236}">
                <a16:creationId xmlns:a16="http://schemas.microsoft.com/office/drawing/2014/main" id="{38635FE6-330F-ACB5-049C-D54310BEBE24}"/>
              </a:ext>
            </a:extLst>
          </p:cNvPr>
          <p:cNvSpPr txBox="1"/>
          <p:nvPr/>
        </p:nvSpPr>
        <p:spPr>
          <a:xfrm>
            <a:off x="1711853" y="5683398"/>
            <a:ext cx="2640512" cy="552011"/>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We have used this standard a it clubs all OGC standards.</a:t>
            </a: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8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200"/>
                                        <p:tgtEl>
                                          <p:spTgt spid="26"/>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200"/>
                                        <p:tgtEl>
                                          <p:spTgt spid="27"/>
                                        </p:tgtEl>
                                      </p:cBhvr>
                                    </p:animEffect>
                                  </p:childTnLst>
                                </p:cTn>
                              </p:par>
                            </p:childTnLst>
                          </p:cTn>
                        </p:par>
                        <p:par>
                          <p:cTn id="29" fill="hold">
                            <p:stCondLst>
                              <p:cond delay="1700"/>
                            </p:stCondLst>
                            <p:childTnLst>
                              <p:par>
                                <p:cTn id="30" presetID="5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300" fill="hold"/>
                                        <p:tgtEl>
                                          <p:spTgt spid="31"/>
                                        </p:tgtEl>
                                        <p:attrNameLst>
                                          <p:attrName>ppt_w</p:attrName>
                                        </p:attrNameLst>
                                      </p:cBhvr>
                                      <p:tavLst>
                                        <p:tav tm="0">
                                          <p:val>
                                            <p:fltVal val="0"/>
                                          </p:val>
                                        </p:tav>
                                        <p:tav tm="100000">
                                          <p:val>
                                            <p:strVal val="#ppt_w"/>
                                          </p:val>
                                        </p:tav>
                                      </p:tavLst>
                                    </p:anim>
                                    <p:anim calcmode="lin" valueType="num">
                                      <p:cBhvr>
                                        <p:cTn id="33" dur="300" fill="hold"/>
                                        <p:tgtEl>
                                          <p:spTgt spid="31"/>
                                        </p:tgtEl>
                                        <p:attrNameLst>
                                          <p:attrName>ppt_h</p:attrName>
                                        </p:attrNameLst>
                                      </p:cBhvr>
                                      <p:tavLst>
                                        <p:tav tm="0">
                                          <p:val>
                                            <p:fltVal val="0"/>
                                          </p:val>
                                        </p:tav>
                                        <p:tav tm="100000">
                                          <p:val>
                                            <p:strVal val="#ppt_h"/>
                                          </p:val>
                                        </p:tav>
                                      </p:tavLst>
                                    </p:anim>
                                    <p:animEffect transition="in" filter="fade">
                                      <p:cBhvr>
                                        <p:cTn id="34" dur="300"/>
                                        <p:tgtEl>
                                          <p:spTgt spid="31"/>
                                        </p:tgtEl>
                                      </p:cBhvr>
                                    </p:animEffect>
                                  </p:childTnLst>
                                </p:cTn>
                              </p:par>
                            </p:childTnLst>
                          </p:cTn>
                        </p:par>
                        <p:par>
                          <p:cTn id="35" fill="hold">
                            <p:stCondLst>
                              <p:cond delay="2000"/>
                            </p:stCondLst>
                            <p:childTnLst>
                              <p:par>
                                <p:cTn id="36" presetID="14" presetClass="entr" presetSubtype="10" fill="hold" grpId="0" nodeType="afterEffect">
                                  <p:stCondLst>
                                    <p:cond delay="0"/>
                                  </p:stCondLst>
                                  <p:iterate type="lt">
                                    <p:tmPct val="10000"/>
                                  </p:iterate>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300"/>
                                        <p:tgtEl>
                                          <p:spTgt spid="34"/>
                                        </p:tgtEl>
                                      </p:cBhvr>
                                    </p:animEffect>
                                  </p:childTnLst>
                                </p:cTn>
                              </p:par>
                            </p:childTnLst>
                          </p:cTn>
                        </p:par>
                        <p:par>
                          <p:cTn id="39" fill="hold">
                            <p:stCondLst>
                              <p:cond delay="2510"/>
                            </p:stCondLst>
                            <p:childTnLst>
                              <p:par>
                                <p:cTn id="40" presetID="14" presetClass="entr" presetSubtype="1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200"/>
                                        <p:tgtEl>
                                          <p:spTgt spid="35"/>
                                        </p:tgtEl>
                                      </p:cBhvr>
                                    </p:animEffect>
                                  </p:childTnLst>
                                </p:cTn>
                              </p:par>
                            </p:childTnLst>
                          </p:cTn>
                        </p:par>
                        <p:par>
                          <p:cTn id="43" fill="hold">
                            <p:stCondLst>
                              <p:cond delay="2710"/>
                            </p:stCondLst>
                            <p:childTnLst>
                              <p:par>
                                <p:cTn id="44" presetID="53" presetClass="entr" presetSubtype="16"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200" fill="hold"/>
                                        <p:tgtEl>
                                          <p:spTgt spid="28"/>
                                        </p:tgtEl>
                                        <p:attrNameLst>
                                          <p:attrName>ppt_w</p:attrName>
                                        </p:attrNameLst>
                                      </p:cBhvr>
                                      <p:tavLst>
                                        <p:tav tm="0">
                                          <p:val>
                                            <p:fltVal val="0"/>
                                          </p:val>
                                        </p:tav>
                                        <p:tav tm="100000">
                                          <p:val>
                                            <p:strVal val="#ppt_w"/>
                                          </p:val>
                                        </p:tav>
                                      </p:tavLst>
                                    </p:anim>
                                    <p:anim calcmode="lin" valueType="num">
                                      <p:cBhvr>
                                        <p:cTn id="47" dur="200" fill="hold"/>
                                        <p:tgtEl>
                                          <p:spTgt spid="28"/>
                                        </p:tgtEl>
                                        <p:attrNameLst>
                                          <p:attrName>ppt_h</p:attrName>
                                        </p:attrNameLst>
                                      </p:cBhvr>
                                      <p:tavLst>
                                        <p:tav tm="0">
                                          <p:val>
                                            <p:fltVal val="0"/>
                                          </p:val>
                                        </p:tav>
                                        <p:tav tm="100000">
                                          <p:val>
                                            <p:strVal val="#ppt_h"/>
                                          </p:val>
                                        </p:tav>
                                      </p:tavLst>
                                    </p:anim>
                                    <p:animEffect transition="in" filter="fade">
                                      <p:cBhvr>
                                        <p:cTn id="48" dur="200"/>
                                        <p:tgtEl>
                                          <p:spTgt spid="28"/>
                                        </p:tgtEl>
                                      </p:cBhvr>
                                    </p:animEffect>
                                  </p:childTnLst>
                                </p:cTn>
                              </p:par>
                            </p:childTnLst>
                          </p:cTn>
                        </p:par>
                        <p:par>
                          <p:cTn id="49" fill="hold">
                            <p:stCondLst>
                              <p:cond delay="291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300"/>
                                        <p:tgtEl>
                                          <p:spTgt spid="36"/>
                                        </p:tgtEl>
                                      </p:cBhvr>
                                    </p:animEffect>
                                  </p:childTnLst>
                                </p:cTn>
                              </p:par>
                            </p:childTnLst>
                          </p:cTn>
                        </p:par>
                        <p:par>
                          <p:cTn id="53" fill="hold">
                            <p:stCondLst>
                              <p:cond delay="3420"/>
                            </p:stCondLst>
                            <p:childTnLst>
                              <p:par>
                                <p:cTn id="54" presetID="14" presetClass="entr" presetSubtype="1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randombar(horizontal)">
                                      <p:cBhvr>
                                        <p:cTn id="56" dur="300"/>
                                        <p:tgtEl>
                                          <p:spTgt spid="37"/>
                                        </p:tgtEl>
                                      </p:cBhvr>
                                    </p:animEffect>
                                  </p:childTnLst>
                                </p:cTn>
                              </p:par>
                            </p:childTnLst>
                          </p:cTn>
                        </p:par>
                        <p:par>
                          <p:cTn id="57" fill="hold">
                            <p:stCondLst>
                              <p:cond delay="3720"/>
                            </p:stCondLst>
                            <p:childTnLst>
                              <p:par>
                                <p:cTn id="58" presetID="53" presetClass="entr" presetSubtype="16"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300" fill="hold"/>
                                        <p:tgtEl>
                                          <p:spTgt spid="4"/>
                                        </p:tgtEl>
                                        <p:attrNameLst>
                                          <p:attrName>ppt_w</p:attrName>
                                        </p:attrNameLst>
                                      </p:cBhvr>
                                      <p:tavLst>
                                        <p:tav tm="0">
                                          <p:val>
                                            <p:fltVal val="0"/>
                                          </p:val>
                                        </p:tav>
                                        <p:tav tm="100000">
                                          <p:val>
                                            <p:strVal val="#ppt_w"/>
                                          </p:val>
                                        </p:tav>
                                      </p:tavLst>
                                    </p:anim>
                                    <p:anim calcmode="lin" valueType="num">
                                      <p:cBhvr>
                                        <p:cTn id="61" dur="300" fill="hold"/>
                                        <p:tgtEl>
                                          <p:spTgt spid="4"/>
                                        </p:tgtEl>
                                        <p:attrNameLst>
                                          <p:attrName>ppt_h</p:attrName>
                                        </p:attrNameLst>
                                      </p:cBhvr>
                                      <p:tavLst>
                                        <p:tav tm="0">
                                          <p:val>
                                            <p:fltVal val="0"/>
                                          </p:val>
                                        </p:tav>
                                        <p:tav tm="100000">
                                          <p:val>
                                            <p:strVal val="#ppt_h"/>
                                          </p:val>
                                        </p:tav>
                                      </p:tavLst>
                                    </p:anim>
                                    <p:animEffect transition="in" filter="fade">
                                      <p:cBhvr>
                                        <p:cTn id="62" dur="300"/>
                                        <p:tgtEl>
                                          <p:spTgt spid="4"/>
                                        </p:tgtEl>
                                      </p:cBhvr>
                                    </p:animEffect>
                                  </p:childTnLst>
                                </p:cTn>
                              </p:par>
                            </p:childTnLst>
                          </p:cTn>
                        </p:par>
                        <p:par>
                          <p:cTn id="63" fill="hold">
                            <p:stCondLst>
                              <p:cond delay="402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300"/>
                                        <p:tgtEl>
                                          <p:spTgt spid="7"/>
                                        </p:tgtEl>
                                      </p:cBhvr>
                                    </p:animEffect>
                                  </p:childTnLst>
                                </p:cTn>
                              </p:par>
                            </p:childTnLst>
                          </p:cTn>
                        </p:par>
                        <p:par>
                          <p:cTn id="67" fill="hold">
                            <p:stCondLst>
                              <p:cond delay="4590"/>
                            </p:stCondLst>
                            <p:childTnLst>
                              <p:par>
                                <p:cTn id="68" presetID="14" presetClass="entr" presetSubtype="1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27" grpId="0"/>
      <p:bldP spid="34" grpId="0"/>
      <p:bldP spid="35" grpId="0"/>
      <p:bldP spid="36" grpId="0"/>
      <p:bldP spid="37"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600" fill="hold"/>
                                        <p:tgtEl>
                                          <p:spTgt spid="5"/>
                                        </p:tgtEl>
                                        <p:attrNameLst>
                                          <p:attrName>ppt_x</p:attrName>
                                        </p:attrNameLst>
                                      </p:cBhvr>
                                      <p:tavLst>
                                        <p:tav tm="0">
                                          <p:val>
                                            <p:strVal val="0-#ppt_w/2"/>
                                          </p:val>
                                        </p:tav>
                                        <p:tav tm="100000">
                                          <p:val>
                                            <p:strVal val="#ppt_x"/>
                                          </p:val>
                                        </p:tav>
                                      </p:tavLst>
                                    </p:anim>
                                    <p:anim calcmode="lin" valueType="num">
                                      <p:cBhvr additive="base">
                                        <p:cTn id="12" dur="6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fill="hold"/>
                                        <p:tgtEl>
                                          <p:spTgt spid="9"/>
                                        </p:tgtEl>
                                        <p:attrNameLst>
                                          <p:attrName>ppt_x</p:attrName>
                                        </p:attrNameLst>
                                      </p:cBhvr>
                                      <p:tavLst>
                                        <p:tav tm="0">
                                          <p:val>
                                            <p:strVal val="0-#ppt_w/2"/>
                                          </p:val>
                                        </p:tav>
                                        <p:tav tm="100000">
                                          <p:val>
                                            <p:strVal val="#ppt_x"/>
                                          </p:val>
                                        </p:tav>
                                      </p:tavLst>
                                    </p:anim>
                                    <p:anim calcmode="lin" valueType="num">
                                      <p:cBhvr additive="base">
                                        <p:cTn id="16" dur="3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 fill="hold"/>
                                        <p:tgtEl>
                                          <p:spTgt spid="8"/>
                                        </p:tgtEl>
                                        <p:attrNameLst>
                                          <p:attrName>ppt_x</p:attrName>
                                        </p:attrNameLst>
                                      </p:cBhvr>
                                      <p:tavLst>
                                        <p:tav tm="0">
                                          <p:val>
                                            <p:strVal val="0-#ppt_w/2"/>
                                          </p:val>
                                        </p:tav>
                                        <p:tav tm="100000">
                                          <p:val>
                                            <p:strVal val="#ppt_x"/>
                                          </p:val>
                                        </p:tav>
                                      </p:tavLst>
                                    </p:anim>
                                    <p:anim calcmode="lin" valueType="num">
                                      <p:cBhvr additive="base">
                                        <p:cTn id="20" dur="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 fill="hold"/>
                                        <p:tgtEl>
                                          <p:spTgt spid="7"/>
                                        </p:tgtEl>
                                        <p:attrNameLst>
                                          <p:attrName>ppt_x</p:attrName>
                                        </p:attrNameLst>
                                      </p:cBhvr>
                                      <p:tavLst>
                                        <p:tav tm="0">
                                          <p:val>
                                            <p:strVal val="0-#ppt_w/2"/>
                                          </p:val>
                                        </p:tav>
                                        <p:tav tm="100000">
                                          <p:val>
                                            <p:strVal val="#ppt_x"/>
                                          </p:val>
                                        </p:tav>
                                      </p:tavLst>
                                    </p:anim>
                                    <p:anim calcmode="lin" valueType="num">
                                      <p:cBhvr additive="base">
                                        <p:cTn id="24" dur="3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8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00"/>
                                        <p:tgtEl>
                                          <p:spTgt spid="6"/>
                                        </p:tgtEl>
                                      </p:cBhvr>
                                    </p:animEffect>
                                  </p:childTnLst>
                                </p:cTn>
                              </p:par>
                              <p:par>
                                <p:cTn id="29" presetID="2" presetClass="entr" presetSubtype="4" decel="100000" fill="hold" nodeType="withEffect">
                                  <p:stCondLst>
                                    <p:cond delay="3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300" fill="hold"/>
                                        <p:tgtEl>
                                          <p:spTgt spid="10"/>
                                        </p:tgtEl>
                                        <p:attrNameLst>
                                          <p:attrName>ppt_x</p:attrName>
                                        </p:attrNameLst>
                                      </p:cBhvr>
                                      <p:tavLst>
                                        <p:tav tm="0">
                                          <p:val>
                                            <p:strVal val="#ppt_x"/>
                                          </p:val>
                                        </p:tav>
                                        <p:tav tm="100000">
                                          <p:val>
                                            <p:strVal val="#ppt_x"/>
                                          </p:val>
                                        </p:tav>
                                      </p:tavLst>
                                    </p:anim>
                                    <p:anim calcmode="lin" valueType="num">
                                      <p:cBhvr additive="base">
                                        <p:cTn id="32" dur="3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00" fill="hold"/>
                                        <p:tgtEl>
                                          <p:spTgt spid="15"/>
                                        </p:tgtEl>
                                        <p:attrNameLst>
                                          <p:attrName>ppt_x</p:attrName>
                                        </p:attrNameLst>
                                      </p:cBhvr>
                                      <p:tavLst>
                                        <p:tav tm="0">
                                          <p:val>
                                            <p:strVal val="#ppt_x"/>
                                          </p:val>
                                        </p:tav>
                                        <p:tav tm="100000">
                                          <p:val>
                                            <p:strVal val="#ppt_x"/>
                                          </p:val>
                                        </p:tav>
                                      </p:tavLst>
                                    </p:anim>
                                    <p:anim calcmode="lin" valueType="num">
                                      <p:cBhvr additive="base">
                                        <p:cTn id="36" dur="3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300" fill="hold"/>
                                        <p:tgtEl>
                                          <p:spTgt spid="30"/>
                                        </p:tgtEl>
                                        <p:attrNameLst>
                                          <p:attrName>ppt_x</p:attrName>
                                        </p:attrNameLst>
                                      </p:cBhvr>
                                      <p:tavLst>
                                        <p:tav tm="0">
                                          <p:val>
                                            <p:strVal val="#ppt_x"/>
                                          </p:val>
                                        </p:tav>
                                        <p:tav tm="100000">
                                          <p:val>
                                            <p:strVal val="#ppt_x"/>
                                          </p:val>
                                        </p:tav>
                                      </p:tavLst>
                                    </p:anim>
                                    <p:anim calcmode="lin" valueType="num">
                                      <p:cBhvr additive="base">
                                        <p:cTn id="40" dur="3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3">
            <a:extLst>
              <a:ext uri="{FF2B5EF4-FFF2-40B4-BE49-F238E27FC236}">
                <a16:creationId xmlns:a16="http://schemas.microsoft.com/office/drawing/2014/main" id="{4A012631-E166-BAC4-37D9-92A53427B7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958" y="1853315"/>
            <a:ext cx="8272083" cy="3251120"/>
          </a:xfrm>
          <a:prstGeom prst="rect">
            <a:avLst/>
          </a:prstGeom>
          <a:solidFill>
            <a:sysClr val="window" lastClr="FFFFFF">
              <a:lumMod val="95000"/>
            </a:sysClr>
          </a:solidFill>
        </p:spPr>
      </p:pic>
    </p:spTree>
    <p:extLst>
      <p:ext uri="{BB962C8B-B14F-4D97-AF65-F5344CB8AC3E}">
        <p14:creationId xmlns:p14="http://schemas.microsoft.com/office/powerpoint/2010/main" val="317742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2314393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7B10D1-1388-D611-1C04-016C4811A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9" y="1539434"/>
            <a:ext cx="8513582" cy="4193854"/>
          </a:xfrm>
          <a:prstGeom prst="rect">
            <a:avLst/>
          </a:prstGeom>
        </p:spPr>
      </p:pic>
    </p:spTree>
    <p:extLst>
      <p:ext uri="{BB962C8B-B14F-4D97-AF65-F5344CB8AC3E}">
        <p14:creationId xmlns:p14="http://schemas.microsoft.com/office/powerpoint/2010/main" val="1789838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475949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75621" y="359077"/>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Geoserver</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81"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Geoserver has many functions</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is used to store data.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View and edit geospatial data.</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We can create all the OGC services and link them.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gives REST API.</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300"/>
                                        <p:tgtEl>
                                          <p:spTgt spid="22"/>
                                        </p:tgtEl>
                                      </p:cBhvr>
                                    </p:animEffect>
                                  </p:childTnLst>
                                </p:cTn>
                              </p:par>
                              <p:par>
                                <p:cTn id="12" presetID="10" presetClass="entr" presetSubtype="0" fill="hold" nodeType="withEffect">
                                  <p:stCondLst>
                                    <p:cond delay="2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200"/>
                                        <p:tgtEl>
                                          <p:spTgt spid="73"/>
                                        </p:tgtEl>
                                      </p:cBhvr>
                                    </p:animEffect>
                                  </p:childTnLst>
                                </p:cTn>
                              </p:par>
                              <p:par>
                                <p:cTn id="15" presetID="42" presetClass="path" presetSubtype="0" accel="50000" decel="50000" fill="hold" nodeType="withEffect">
                                  <p:stCondLst>
                                    <p:cond delay="200"/>
                                  </p:stCondLst>
                                  <p:childTnLst>
                                    <p:animMotion origin="layout" path="M 0.07604 0.14814 L -1.94444E-6 4.07407E-6 " pathEditMode="relative" rAng="0" ptsTypes="AA">
                                      <p:cBhvr>
                                        <p:cTn id="16" dur="3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200"/>
                                        <p:tgtEl>
                                          <p:spTgt spid="70"/>
                                        </p:tgtEl>
                                      </p:cBhvr>
                                    </p:animEffect>
                                  </p:childTnLst>
                                </p:cTn>
                              </p:par>
                              <p:par>
                                <p:cTn id="20" presetID="42" presetClass="path" presetSubtype="0" accel="50000" decel="50000" fill="hold" nodeType="withEffect">
                                  <p:stCondLst>
                                    <p:cond delay="400"/>
                                  </p:stCondLst>
                                  <p:childTnLst>
                                    <p:animMotion origin="layout" path="M 0.07604 0.14814 L -6.25E-7 3.33333E-6 " pathEditMode="relative" rAng="0" ptsTypes="AA">
                                      <p:cBhvr>
                                        <p:cTn id="21" dur="3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6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
                                        <p:tgtEl>
                                          <p:spTgt spid="67"/>
                                        </p:tgtEl>
                                      </p:cBhvr>
                                    </p:animEffect>
                                  </p:childTnLst>
                                </p:cTn>
                              </p:par>
                              <p:par>
                                <p:cTn id="25" presetID="42" presetClass="path" presetSubtype="0" accel="50000" decel="50000" fill="hold" nodeType="withEffect">
                                  <p:stCondLst>
                                    <p:cond delay="600"/>
                                  </p:stCondLst>
                                  <p:childTnLst>
                                    <p:animMotion origin="layout" path="M 0.07604 0.14814 L -1.04167E-6 4.81481E-6 " pathEditMode="relative" rAng="0" ptsTypes="AA">
                                      <p:cBhvr>
                                        <p:cTn id="26" dur="3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8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
                                        <p:tgtEl>
                                          <p:spTgt spid="23"/>
                                        </p:tgtEl>
                                      </p:cBhvr>
                                    </p:animEffect>
                                  </p:childTnLst>
                                </p:cTn>
                              </p:par>
                              <p:par>
                                <p:cTn id="30" presetID="42" presetClass="path" presetSubtype="0" accel="50000" decel="50000" fill="hold" nodeType="withEffect">
                                  <p:stCondLst>
                                    <p:cond delay="800"/>
                                  </p:stCondLst>
                                  <p:childTnLst>
                                    <p:animMotion origin="layout" path="M 0.07604 0.14814 L -1.66667E-6 4.81481E-6 " pathEditMode="relative" rAng="0" ptsTypes="AA">
                                      <p:cBhvr>
                                        <p:cTn id="31" dur="300" fill="hold"/>
                                        <p:tgtEl>
                                          <p:spTgt spid="23"/>
                                        </p:tgtEl>
                                        <p:attrNameLst>
                                          <p:attrName>ppt_x</p:attrName>
                                          <p:attrName>ppt_y</p:attrName>
                                        </p:attrNameLst>
                                      </p:cBhvr>
                                      <p:rCtr x="-3802" y="-7407"/>
                                    </p:animMotion>
                                  </p:childTnLst>
                                </p:cTn>
                              </p:par>
                            </p:childTnLst>
                          </p:cTn>
                        </p:par>
                        <p:par>
                          <p:cTn id="32" fill="hold">
                            <p:stCondLst>
                              <p:cond delay="130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2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5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5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5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5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240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200" fill="hold"/>
                                        <p:tgtEl>
                                          <p:spTgt spid="81"/>
                                        </p:tgtEl>
                                        <p:attrNameLst>
                                          <p:attrName>ppt_w</p:attrName>
                                        </p:attrNameLst>
                                      </p:cBhvr>
                                      <p:tavLst>
                                        <p:tav tm="0">
                                          <p:val>
                                            <p:fltVal val="0"/>
                                          </p:val>
                                        </p:tav>
                                        <p:tav tm="100000">
                                          <p:val>
                                            <p:strVal val="#ppt_w"/>
                                          </p:val>
                                        </p:tav>
                                      </p:tavLst>
                                    </p:anim>
                                    <p:anim calcmode="lin" valueType="num">
                                      <p:cBhvr>
                                        <p:cTn id="69" dur="200" fill="hold"/>
                                        <p:tgtEl>
                                          <p:spTgt spid="81"/>
                                        </p:tgtEl>
                                        <p:attrNameLst>
                                          <p:attrName>ppt_h</p:attrName>
                                        </p:attrNameLst>
                                      </p:cBhvr>
                                      <p:tavLst>
                                        <p:tav tm="0">
                                          <p:val>
                                            <p:fltVal val="0"/>
                                          </p:val>
                                        </p:tav>
                                        <p:tav tm="100000">
                                          <p:val>
                                            <p:strVal val="#ppt_h"/>
                                          </p:val>
                                        </p:tav>
                                      </p:tavLst>
                                    </p:anim>
                                    <p:animEffect transition="in" filter="fade">
                                      <p:cBhvr>
                                        <p:cTn id="70" dur="200"/>
                                        <p:tgtEl>
                                          <p:spTgt spid="81"/>
                                        </p:tgtEl>
                                      </p:cBhvr>
                                    </p:animEffect>
                                  </p:childTnLst>
                                </p:cTn>
                              </p:par>
                            </p:childTnLst>
                          </p:cTn>
                        </p:par>
                        <p:par>
                          <p:cTn id="71" fill="hold">
                            <p:stCondLst>
                              <p:cond delay="260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200" fill="hold"/>
                                        <p:tgtEl>
                                          <p:spTgt spid="82"/>
                                        </p:tgtEl>
                                        <p:attrNameLst>
                                          <p:attrName>ppt_w</p:attrName>
                                        </p:attrNameLst>
                                      </p:cBhvr>
                                      <p:tavLst>
                                        <p:tav tm="0">
                                          <p:val>
                                            <p:fltVal val="0"/>
                                          </p:val>
                                        </p:tav>
                                        <p:tav tm="100000">
                                          <p:val>
                                            <p:strVal val="#ppt_w"/>
                                          </p:val>
                                        </p:tav>
                                      </p:tavLst>
                                    </p:anim>
                                    <p:anim calcmode="lin" valueType="num">
                                      <p:cBhvr>
                                        <p:cTn id="75" dur="200" fill="hold"/>
                                        <p:tgtEl>
                                          <p:spTgt spid="82"/>
                                        </p:tgtEl>
                                        <p:attrNameLst>
                                          <p:attrName>ppt_h</p:attrName>
                                        </p:attrNameLst>
                                      </p:cBhvr>
                                      <p:tavLst>
                                        <p:tav tm="0">
                                          <p:val>
                                            <p:fltVal val="0"/>
                                          </p:val>
                                        </p:tav>
                                        <p:tav tm="100000">
                                          <p:val>
                                            <p:strVal val="#ppt_h"/>
                                          </p:val>
                                        </p:tav>
                                      </p:tavLst>
                                    </p:anim>
                                    <p:animEffect transition="in" filter="fade">
                                      <p:cBhvr>
                                        <p:cTn id="76" dur="200"/>
                                        <p:tgtEl>
                                          <p:spTgt spid="82"/>
                                        </p:tgtEl>
                                      </p:cBhvr>
                                    </p:animEffect>
                                  </p:childTnLst>
                                </p:cTn>
                              </p:par>
                            </p:childTnLst>
                          </p:cTn>
                        </p:par>
                        <p:par>
                          <p:cTn id="77" fill="hold">
                            <p:stCondLst>
                              <p:cond delay="280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200" fill="hold"/>
                                        <p:tgtEl>
                                          <p:spTgt spid="83"/>
                                        </p:tgtEl>
                                        <p:attrNameLst>
                                          <p:attrName>ppt_w</p:attrName>
                                        </p:attrNameLst>
                                      </p:cBhvr>
                                      <p:tavLst>
                                        <p:tav tm="0">
                                          <p:val>
                                            <p:fltVal val="0"/>
                                          </p:val>
                                        </p:tav>
                                        <p:tav tm="100000">
                                          <p:val>
                                            <p:strVal val="#ppt_w"/>
                                          </p:val>
                                        </p:tav>
                                      </p:tavLst>
                                    </p:anim>
                                    <p:anim calcmode="lin" valueType="num">
                                      <p:cBhvr>
                                        <p:cTn id="81" dur="200" fill="hold"/>
                                        <p:tgtEl>
                                          <p:spTgt spid="83"/>
                                        </p:tgtEl>
                                        <p:attrNameLst>
                                          <p:attrName>ppt_h</p:attrName>
                                        </p:attrNameLst>
                                      </p:cBhvr>
                                      <p:tavLst>
                                        <p:tav tm="0">
                                          <p:val>
                                            <p:fltVal val="0"/>
                                          </p:val>
                                        </p:tav>
                                        <p:tav tm="100000">
                                          <p:val>
                                            <p:strVal val="#ppt_h"/>
                                          </p:val>
                                        </p:tav>
                                      </p:tavLst>
                                    </p:anim>
                                    <p:animEffect transition="in" filter="fade">
                                      <p:cBhvr>
                                        <p:cTn id="82" dur="200"/>
                                        <p:tgtEl>
                                          <p:spTgt spid="83"/>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200" fill="hold"/>
                                        <p:tgtEl>
                                          <p:spTgt spid="84"/>
                                        </p:tgtEl>
                                        <p:attrNameLst>
                                          <p:attrName>ppt_w</p:attrName>
                                        </p:attrNameLst>
                                      </p:cBhvr>
                                      <p:tavLst>
                                        <p:tav tm="0">
                                          <p:val>
                                            <p:fltVal val="0"/>
                                          </p:val>
                                        </p:tav>
                                        <p:tav tm="100000">
                                          <p:val>
                                            <p:strVal val="#ppt_w"/>
                                          </p:val>
                                        </p:tav>
                                      </p:tavLst>
                                    </p:anim>
                                    <p:anim calcmode="lin" valueType="num">
                                      <p:cBhvr>
                                        <p:cTn id="87" dur="200" fill="hold"/>
                                        <p:tgtEl>
                                          <p:spTgt spid="84"/>
                                        </p:tgtEl>
                                        <p:attrNameLst>
                                          <p:attrName>ppt_h</p:attrName>
                                        </p:attrNameLst>
                                      </p:cBhvr>
                                      <p:tavLst>
                                        <p:tav tm="0">
                                          <p:val>
                                            <p:fltVal val="0"/>
                                          </p:val>
                                        </p:tav>
                                        <p:tav tm="100000">
                                          <p:val>
                                            <p:strVal val="#ppt_h"/>
                                          </p:val>
                                        </p:tav>
                                      </p:tavLst>
                                    </p:anim>
                                    <p:animEffect transition="in" filter="fade">
                                      <p:cBhvr>
                                        <p:cTn id="88" dur="2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a:extLst>
              <a:ext uri="{FF2B5EF4-FFF2-40B4-BE49-F238E27FC236}">
                <a16:creationId xmlns:a16="http://schemas.microsoft.com/office/drawing/2014/main" id="{BB38CDEE-D7A8-9E3B-B873-4B8E85F68211}"/>
              </a:ext>
            </a:extLst>
          </p:cNvPr>
          <p:cNvSpPr/>
          <p:nvPr/>
        </p:nvSpPr>
        <p:spPr>
          <a:xfrm rot="18354381">
            <a:off x="3554496" y="944826"/>
            <a:ext cx="5071451" cy="5011055"/>
          </a:xfrm>
          <a:prstGeom prst="ellipse">
            <a:avLst/>
          </a:prstGeom>
          <a:blipFill>
            <a:blip r:embed="rId2">
              <a:extLst>
                <a:ext uri="{28A0092B-C50C-407E-A947-70E740481C1C}">
                  <a14:useLocalDpi xmlns:a14="http://schemas.microsoft.com/office/drawing/2010/main" val="0"/>
                </a:ext>
              </a:extLst>
            </a:blip>
            <a:stretch>
              <a:fillRect/>
            </a:stretch>
          </a:blipFill>
          <a:ln w="76200" cap="flat" cmpd="sng" algn="ctr">
            <a:solidFill>
              <a:srgbClr val="1A2F64"/>
            </a:solidFill>
            <a:prstDash val="solid"/>
            <a:miter lim="800000"/>
          </a:ln>
          <a:effectLst/>
        </p:spPr>
        <p:txBody>
          <a:bodyPr rtlCol="0" anchor="ctr"/>
          <a:lstStyle/>
          <a:p>
            <a:pPr algn="ctr">
              <a:defRPr/>
            </a:pPr>
            <a:endParaRPr lang="en-ID" sz="1350" kern="0" dirty="0">
              <a:solidFill>
                <a:srgbClr val="FFFFFF"/>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13851" y="322130"/>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4150605" y="3089744"/>
            <a:ext cx="4965986" cy="3721958"/>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635285" y="1670531"/>
            <a:ext cx="2021084" cy="1382877"/>
            <a:chOff x="1312646" y="1799780"/>
            <a:chExt cx="2694778"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12646" y="1799780"/>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636723" y="2630433"/>
              <a:ext cx="2046623"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All contents uploaded in Geoserver are listed below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Geospatial data</a:t>
              </a:r>
              <a:endParaRPr lang="zh-CN" altLang="en-US" sz="1350" kern="0" dirty="0">
                <a:solidFill>
                  <a:srgbClr val="FFFFFF"/>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632372" y="4148927"/>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Vector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shapefiles</a:t>
            </a:r>
            <a:endParaRPr lang="zh-CN" altLang="en-US" sz="900" kern="0" dirty="0">
              <a:solidFill>
                <a:schemeClr val="bg1">
                  <a:lumMod val="50000"/>
                </a:schemeClr>
              </a:solidFill>
              <a:cs typeface="+mn-ea"/>
              <a:sym typeface="+mn-lt"/>
            </a:endParaRPr>
          </a:p>
        </p:txBody>
      </p:sp>
      <p:sp>
        <p:nvSpPr>
          <p:cNvPr id="23" name="TextBox 17">
            <a:extLst>
              <a:ext uri="{FF2B5EF4-FFF2-40B4-BE49-F238E27FC236}">
                <a16:creationId xmlns:a16="http://schemas.microsoft.com/office/drawing/2014/main" id="{2114138C-2C8E-9D68-D537-A0795A814D55}"/>
              </a:ext>
            </a:extLst>
          </p:cNvPr>
          <p:cNvSpPr txBox="1"/>
          <p:nvPr/>
        </p:nvSpPr>
        <p:spPr>
          <a:xfrm>
            <a:off x="632372" y="5244446"/>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Raster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a:t>
            </a:r>
            <a:r>
              <a:rPr lang="en-US" altLang="zh-CN" sz="900" kern="0" dirty="0" err="1">
                <a:solidFill>
                  <a:schemeClr val="bg1">
                    <a:lumMod val="50000"/>
                  </a:schemeClr>
                </a:solidFill>
                <a:cs typeface="+mn-ea"/>
                <a:sym typeface="+mn-lt"/>
              </a:rPr>
              <a:t>geoTIFF</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300" fill="hold"/>
                                        <p:tgtEl>
                                          <p:spTgt spid="2"/>
                                        </p:tgtEl>
                                        <p:attrNameLst>
                                          <p:attrName>ppt_x</p:attrName>
                                        </p:attrNameLst>
                                      </p:cBhvr>
                                      <p:tavLst>
                                        <p:tav tm="0">
                                          <p:val>
                                            <p:strVal val="#ppt_x"/>
                                          </p:val>
                                        </p:tav>
                                        <p:tav tm="100000">
                                          <p:val>
                                            <p:strVal val="#ppt_x"/>
                                          </p:val>
                                        </p:tav>
                                      </p:tavLst>
                                    </p:anim>
                                    <p:anim calcmode="lin" valueType="num">
                                      <p:cBhvr additive="base">
                                        <p:cTn id="11" dur="3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5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200" fill="hold"/>
                                        <p:tgtEl>
                                          <p:spTgt spid="4"/>
                                        </p:tgtEl>
                                        <p:attrNameLst>
                                          <p:attrName>ppt_w</p:attrName>
                                        </p:attrNameLst>
                                      </p:cBhvr>
                                      <p:tavLst>
                                        <p:tav tm="0">
                                          <p:val>
                                            <p:fltVal val="0"/>
                                          </p:val>
                                        </p:tav>
                                        <p:tav tm="100000">
                                          <p:val>
                                            <p:strVal val="#ppt_w"/>
                                          </p:val>
                                        </p:tav>
                                      </p:tavLst>
                                    </p:anim>
                                    <p:anim calcmode="lin" valueType="num">
                                      <p:cBhvr>
                                        <p:cTn id="16" dur="200" fill="hold"/>
                                        <p:tgtEl>
                                          <p:spTgt spid="4"/>
                                        </p:tgtEl>
                                        <p:attrNameLst>
                                          <p:attrName>ppt_h</p:attrName>
                                        </p:attrNameLst>
                                      </p:cBhvr>
                                      <p:tavLst>
                                        <p:tav tm="0">
                                          <p:val>
                                            <p:fltVal val="0"/>
                                          </p:val>
                                        </p:tav>
                                        <p:tav tm="100000">
                                          <p:val>
                                            <p:strVal val="#ppt_h"/>
                                          </p:val>
                                        </p:tav>
                                      </p:tavLst>
                                    </p:anim>
                                    <p:animEffect transition="in" filter="fade">
                                      <p:cBhvr>
                                        <p:cTn id="17" dur="200"/>
                                        <p:tgtEl>
                                          <p:spTgt spid="4"/>
                                        </p:tgtEl>
                                      </p:cBhvr>
                                    </p:animEffect>
                                  </p:childTnLst>
                                </p:cTn>
                              </p:par>
                              <p:par>
                                <p:cTn id="18" presetID="2" presetClass="entr" presetSubtype="2" decel="100000" fill="hold" grpId="0" nodeType="withEffect">
                                  <p:stCondLst>
                                    <p:cond delay="8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300" fill="hold"/>
                                        <p:tgtEl>
                                          <p:spTgt spid="22"/>
                                        </p:tgtEl>
                                        <p:attrNameLst>
                                          <p:attrName>ppt_x</p:attrName>
                                        </p:attrNameLst>
                                      </p:cBhvr>
                                      <p:tavLst>
                                        <p:tav tm="0">
                                          <p:val>
                                            <p:strVal val="1+#ppt_w/2"/>
                                          </p:val>
                                        </p:tav>
                                        <p:tav tm="100000">
                                          <p:val>
                                            <p:strVal val="#ppt_x"/>
                                          </p:val>
                                        </p:tav>
                                      </p:tavLst>
                                    </p:anim>
                                    <p:anim calcmode="lin" valueType="num">
                                      <p:cBhvr additive="base">
                                        <p:cTn id="21" dur="300" fill="hold"/>
                                        <p:tgtEl>
                                          <p:spTgt spid="2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9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300" fill="hold"/>
                                        <p:tgtEl>
                                          <p:spTgt spid="23"/>
                                        </p:tgtEl>
                                        <p:attrNameLst>
                                          <p:attrName>ppt_x</p:attrName>
                                        </p:attrNameLst>
                                      </p:cBhvr>
                                      <p:tavLst>
                                        <p:tav tm="0">
                                          <p:val>
                                            <p:strVal val="1+#ppt_w/2"/>
                                          </p:val>
                                        </p:tav>
                                        <p:tav tm="100000">
                                          <p:val>
                                            <p:strVal val="#ppt_x"/>
                                          </p:val>
                                        </p:tav>
                                      </p:tavLst>
                                    </p:anim>
                                    <p:anim calcmode="lin" valueType="num">
                                      <p:cBhvr additive="base">
                                        <p:cTn id="25" dur="300" fill="hold"/>
                                        <p:tgtEl>
                                          <p:spTgt spid="23"/>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1" presetClass="entr" presetSubtype="0" fill="hold" grpId="1"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1750"/>
                            </p:stCondLst>
                            <p:childTnLst>
                              <p:par>
                                <p:cTn id="30" presetID="8" presetClass="emph" presetSubtype="0" fill="hold" grpId="0" nodeType="afterEffect">
                                  <p:stCondLst>
                                    <p:cond delay="0"/>
                                  </p:stCondLst>
                                  <p:childTnLst>
                                    <p:animRot by="5400000">
                                      <p:cBhvr>
                                        <p:cTn id="31"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18A54-5497-5806-53C9-31462D402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7" y="260266"/>
            <a:ext cx="8849385" cy="6337467"/>
          </a:xfrm>
          <a:prstGeom prst="rect">
            <a:avLst/>
          </a:prstGeom>
        </p:spPr>
      </p:pic>
    </p:spTree>
    <p:extLst>
      <p:ext uri="{BB962C8B-B14F-4D97-AF65-F5344CB8AC3E}">
        <p14:creationId xmlns:p14="http://schemas.microsoft.com/office/powerpoint/2010/main" val="1532074023"/>
      </p:ext>
    </p:extLst>
  </p:cSld>
  <p:clrMapOvr>
    <a:masterClrMapping/>
  </p:clrMapOvr>
  <mc:AlternateContent xmlns:mc="http://schemas.openxmlformats.org/markup-compatibility/2006">
    <mc:Choice xmlns:p14="http://schemas.microsoft.com/office/powerpoint/2010/main" Requires="p14">
      <p:transition p14:dur="300">
        <p14:flythrough hasBounce="1"/>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893020" y="2808170"/>
            <a:ext cx="455810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Acknowledgement</a:t>
            </a:r>
            <a:endParaRPr kumimoji="0" lang="zh-CN" altLang="en-US"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white">
                    <a:lumMod val="50000"/>
                  </a:prstClr>
                </a:solidFill>
                <a:latin typeface="Calibri" panose="020F0502020204030204"/>
                <a:ea typeface="等线" panose="02010600030101010101" pitchFamily="2" charset="-122"/>
                <a:cs typeface="+mn-ea"/>
                <a:sym typeface="+mn-lt"/>
              </a:rPr>
              <a:t>Lets acknowledge the benefactors</a:t>
            </a:r>
            <a:endParaRPr kumimoji="0" lang="zh-CN" altLang="en-US"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noProof="0" dirty="0">
                <a:solidFill>
                  <a:srgbClr val="1A2F64"/>
                </a:solidFill>
                <a:latin typeface="Calibri" panose="020F0502020204030204"/>
                <a:ea typeface="等线" panose="02010600030101010101" pitchFamily="2" charset="-122"/>
                <a:cs typeface="+mn-ea"/>
                <a:sym typeface="+mn-lt"/>
              </a:rPr>
              <a:t>6</a:t>
            </a:r>
            <a:endParaRPr kumimoji="0" lang="en-US" altLang="zh-CN" sz="6600" b="0"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marL="0" marR="0" lvl="0" indent="0" algn="ctr"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rPr>
                <a:t>Part five</a:t>
              </a:r>
              <a:endParaRPr kumimoji="0" lang="zh-CN" altLang="en-US"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41375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8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8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099561" y="3831691"/>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8123" y="2885846"/>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43631" y="2852549"/>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889225" y="2022197"/>
            <a:ext cx="1352999"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Mr. Kapil Oberoi</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Scientist SF for constant guidance </a:t>
            </a:r>
            <a:r>
              <a:rPr lang="en-US" altLang="zh-CN" sz="900" kern="0">
                <a:solidFill>
                  <a:prstClr val="white">
                    <a:lumMod val="50000"/>
                  </a:prstClr>
                </a:solidFill>
                <a:cs typeface="+mn-ea"/>
                <a:sym typeface="+mn-lt"/>
              </a:rPr>
              <a:t>on everything.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1866159" y="4935382"/>
            <a:ext cx="1403782"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Dr Kamal Pandey</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Scientist SE for technological exploration</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56965" y="2022197"/>
            <a:ext cx="1026821" cy="279435"/>
          </a:xfrm>
          <a:prstGeom prst="rect">
            <a:avLst/>
          </a:prstGeom>
          <a:noFill/>
        </p:spPr>
        <p:txBody>
          <a:bodyPr wrap="none" tIns="0" bIns="0" rtlCol="0" anchor="t">
            <a:spAutoFit/>
          </a:bodyPr>
          <a:lstStyle/>
          <a:p>
            <a:pPr algn="ctr">
              <a:lnSpc>
                <a:spcPct val="150000"/>
              </a:lnSpc>
            </a:pPr>
            <a:r>
              <a:rPr lang="en-US" altLang="zh-CN" sz="1350" b="1" dirty="0" err="1">
                <a:solidFill>
                  <a:srgbClr val="1A2F64"/>
                </a:solidFill>
                <a:cs typeface="+mn-ea"/>
                <a:sym typeface="+mn-lt"/>
              </a:rPr>
              <a:t>Avijnan</a:t>
            </a:r>
            <a:r>
              <a:rPr lang="en-US" altLang="zh-CN" sz="1350" b="1" dirty="0">
                <a:solidFill>
                  <a:srgbClr val="1A2F64"/>
                </a:solidFill>
                <a:cs typeface="+mn-ea"/>
                <a:sym typeface="+mn-lt"/>
              </a:rPr>
              <a:t> Das</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257827"/>
          </a:xfrm>
          <a:prstGeom prst="rect">
            <a:avLst/>
          </a:prstGeom>
          <a:noFill/>
        </p:spPr>
        <p:txBody>
          <a:bodyPr wrap="square" rtlCol="0">
            <a:spAutoFit/>
          </a:bodyPr>
          <a:lstStyle/>
          <a:p>
            <a:pPr algn="ctr">
              <a:lnSpc>
                <a:spcPct val="130000"/>
              </a:lnSpc>
              <a:defRPr/>
            </a:pPr>
            <a:r>
              <a:rPr lang="en-US" altLang="zh-CN" sz="900" kern="0" dirty="0" err="1">
                <a:solidFill>
                  <a:prstClr val="white">
                    <a:lumMod val="50000"/>
                  </a:prstClr>
                </a:solidFill>
                <a:cs typeface="+mn-ea"/>
                <a:sym typeface="+mn-lt"/>
              </a:rPr>
              <a:t>M.Tech</a:t>
            </a:r>
            <a:r>
              <a:rPr lang="en-US" altLang="zh-CN" sz="900" kern="0" dirty="0">
                <a:solidFill>
                  <a:prstClr val="white">
                    <a:lumMod val="50000"/>
                  </a:prstClr>
                </a:solidFill>
                <a:cs typeface="+mn-ea"/>
                <a:sym typeface="+mn-lt"/>
              </a:rPr>
              <a:t>. MASD for data.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3899362" y="4935382"/>
            <a:ext cx="1329082"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Parthiv Narayan</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257827"/>
          </a:xfrm>
          <a:prstGeom prst="rect">
            <a:avLst/>
          </a:prstGeom>
          <a:noFill/>
        </p:spPr>
        <p:txBody>
          <a:bodyPr wrap="square" rtlCol="0">
            <a:spAutoFit/>
          </a:bodyPr>
          <a:lstStyle/>
          <a:p>
            <a:pPr algn="ctr">
              <a:lnSpc>
                <a:spcPct val="130000"/>
              </a:lnSpc>
              <a:defRPr/>
            </a:pPr>
            <a:r>
              <a:rPr lang="en-US" altLang="zh-CN" sz="900" kern="0" dirty="0" err="1">
                <a:solidFill>
                  <a:prstClr val="white">
                    <a:lumMod val="50000"/>
                  </a:prstClr>
                </a:solidFill>
                <a:cs typeface="+mn-ea"/>
                <a:sym typeface="+mn-lt"/>
              </a:rPr>
              <a:t>M.Tech</a:t>
            </a:r>
            <a:r>
              <a:rPr lang="en-US" altLang="zh-CN" sz="900" kern="0" dirty="0">
                <a:solidFill>
                  <a:prstClr val="white">
                    <a:lumMod val="50000"/>
                  </a:prstClr>
                </a:solidFill>
                <a:cs typeface="+mn-ea"/>
                <a:sym typeface="+mn-lt"/>
              </a:rPr>
              <a:t>. FED  for data.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4935616" y="2022197"/>
            <a:ext cx="1278812" cy="279435"/>
          </a:xfrm>
          <a:prstGeom prst="rect">
            <a:avLst/>
          </a:prstGeom>
          <a:noFill/>
        </p:spPr>
        <p:txBody>
          <a:bodyPr wrap="none" tIns="0" bIns="0" rtlCol="0" anchor="t">
            <a:spAutoFit/>
          </a:bodyPr>
          <a:lstStyle/>
          <a:p>
            <a:pPr algn="ctr">
              <a:lnSpc>
                <a:spcPct val="150000"/>
              </a:lnSpc>
            </a:pPr>
            <a:r>
              <a:rPr lang="en-US" altLang="zh-CN" sz="1350" b="1" dirty="0" err="1">
                <a:solidFill>
                  <a:srgbClr val="1A2F64"/>
                </a:solidFill>
                <a:cs typeface="+mn-ea"/>
                <a:sym typeface="+mn-lt"/>
              </a:rPr>
              <a:t>Nilkamal</a:t>
            </a:r>
            <a:r>
              <a:rPr lang="en-US" altLang="zh-CN" sz="1350" b="1" dirty="0">
                <a:solidFill>
                  <a:srgbClr val="1A2F64"/>
                </a:solidFill>
                <a:cs typeface="+mn-ea"/>
                <a:sym typeface="+mn-lt"/>
              </a:rPr>
              <a:t> </a:t>
            </a:r>
            <a:r>
              <a:rPr lang="en-US" altLang="zh-CN" sz="1350" b="1" dirty="0" err="1">
                <a:solidFill>
                  <a:srgbClr val="1A2F64"/>
                </a:solidFill>
                <a:cs typeface="+mn-ea"/>
                <a:sym typeface="+mn-lt"/>
              </a:rPr>
              <a:t>Konra</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257827"/>
          </a:xfrm>
          <a:prstGeom prst="rect">
            <a:avLst/>
          </a:prstGeom>
          <a:noFill/>
        </p:spPr>
        <p:txBody>
          <a:bodyPr wrap="square" rtlCol="0">
            <a:spAutoFit/>
          </a:bodyPr>
          <a:lstStyle/>
          <a:p>
            <a:pPr algn="ctr">
              <a:lnSpc>
                <a:spcPct val="130000"/>
              </a:lnSpc>
              <a:defRPr/>
            </a:pPr>
            <a:r>
              <a:rPr lang="en-US" altLang="zh-CN" sz="900" kern="0" dirty="0" err="1">
                <a:solidFill>
                  <a:prstClr val="white">
                    <a:lumMod val="50000"/>
                  </a:prstClr>
                </a:solidFill>
                <a:cs typeface="+mn-ea"/>
                <a:sym typeface="+mn-lt"/>
              </a:rPr>
              <a:t>M.Tech</a:t>
            </a:r>
            <a:r>
              <a:rPr lang="en-US" altLang="zh-CN" sz="900" kern="0" dirty="0">
                <a:solidFill>
                  <a:prstClr val="white">
                    <a:lumMod val="50000"/>
                  </a:prstClr>
                </a:solidFill>
                <a:cs typeface="+mn-ea"/>
                <a:sym typeface="+mn-lt"/>
              </a:rPr>
              <a:t>. ASD for data</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6128354" y="4935382"/>
            <a:ext cx="862801"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Nilay Dey</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257827"/>
          </a:xfrm>
          <a:prstGeom prst="rect">
            <a:avLst/>
          </a:prstGeom>
          <a:noFill/>
        </p:spPr>
        <p:txBody>
          <a:bodyPr wrap="square" rtlCol="0">
            <a:spAutoFit/>
          </a:bodyPr>
          <a:lstStyle/>
          <a:p>
            <a:pPr algn="ctr">
              <a:lnSpc>
                <a:spcPct val="130000"/>
              </a:lnSpc>
              <a:defRPr/>
            </a:pPr>
            <a:r>
              <a:rPr lang="en-US" altLang="zh-CN" sz="900" kern="0" dirty="0" err="1">
                <a:solidFill>
                  <a:prstClr val="white">
                    <a:lumMod val="50000"/>
                  </a:prstClr>
                </a:solidFill>
                <a:cs typeface="+mn-ea"/>
                <a:sym typeface="+mn-lt"/>
              </a:rPr>
              <a:t>M.Tech</a:t>
            </a:r>
            <a:r>
              <a:rPr lang="en-US" altLang="zh-CN" sz="900" kern="0" dirty="0">
                <a:solidFill>
                  <a:prstClr val="white">
                    <a:lumMod val="50000"/>
                  </a:prstClr>
                </a:solidFill>
                <a:cs typeface="+mn-ea"/>
                <a:sym typeface="+mn-lt"/>
              </a:rPr>
              <a:t> WRD for data</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432830" y="2022197"/>
            <a:ext cx="293670"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D</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err="1">
                <a:solidFill>
                  <a:prstClr val="white">
                    <a:lumMod val="50000"/>
                  </a:prstClr>
                </a:solidFill>
                <a:cs typeface="+mn-ea"/>
                <a:sym typeface="+mn-lt"/>
              </a:rPr>
              <a:t>M.Tech.URSD</a:t>
            </a:r>
            <a:r>
              <a:rPr lang="en-US" altLang="zh-CN" sz="900" kern="0" dirty="0">
                <a:solidFill>
                  <a:prstClr val="white">
                    <a:lumMod val="50000"/>
                  </a:prstClr>
                </a:solidFill>
                <a:cs typeface="+mn-ea"/>
                <a:sym typeface="+mn-lt"/>
              </a:rPr>
              <a:t> for Turnitin plagiarism report. </a:t>
            </a:r>
            <a:endParaRPr lang="zh-CN" altLang="en-US" sz="900" kern="0" dirty="0">
              <a:solidFill>
                <a:prstClr val="white">
                  <a:lumMod val="50000"/>
                </a:prstClr>
              </a:solidFill>
              <a:cs typeface="+mn-ea"/>
              <a:sym typeface="+mn-lt"/>
            </a:endParaRPr>
          </a:p>
        </p:txBody>
      </p:sp>
      <p:sp>
        <p:nvSpPr>
          <p:cNvPr id="58" name="Freeform 21">
            <a:extLst>
              <a:ext uri="{FF2B5EF4-FFF2-40B4-BE49-F238E27FC236}">
                <a16:creationId xmlns:a16="http://schemas.microsoft.com/office/drawing/2014/main" id="{EFB5815E-44B5-B2ED-D419-52214E2AC17B}"/>
              </a:ext>
            </a:extLst>
          </p:cNvPr>
          <p:cNvSpPr>
            <a:spLocks noEditPoints="1"/>
          </p:cNvSpPr>
          <p:nvPr/>
        </p:nvSpPr>
        <p:spPr bwMode="auto">
          <a:xfrm>
            <a:off x="4399589" y="4225399"/>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59" name="Freeform 21">
            <a:extLst>
              <a:ext uri="{FF2B5EF4-FFF2-40B4-BE49-F238E27FC236}">
                <a16:creationId xmlns:a16="http://schemas.microsoft.com/office/drawing/2014/main" id="{D2B7081D-8F3F-0AEB-C6DA-BB226BBAAAA3}"/>
              </a:ext>
            </a:extLst>
          </p:cNvPr>
          <p:cNvSpPr>
            <a:spLocks noEditPoints="1"/>
          </p:cNvSpPr>
          <p:nvPr/>
        </p:nvSpPr>
        <p:spPr bwMode="auto">
          <a:xfrm>
            <a:off x="5410746" y="3204069"/>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61" name="Freeform 22">
            <a:extLst>
              <a:ext uri="{FF2B5EF4-FFF2-40B4-BE49-F238E27FC236}">
                <a16:creationId xmlns:a16="http://schemas.microsoft.com/office/drawing/2014/main" id="{8B60F967-29D3-2315-94E3-43F299D3474E}"/>
              </a:ext>
            </a:extLst>
          </p:cNvPr>
          <p:cNvSpPr>
            <a:spLocks noEditPoints="1"/>
          </p:cNvSpPr>
          <p:nvPr/>
        </p:nvSpPr>
        <p:spPr bwMode="auto">
          <a:xfrm>
            <a:off x="2422020" y="4161242"/>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62" name="Freeform 21">
            <a:extLst>
              <a:ext uri="{FF2B5EF4-FFF2-40B4-BE49-F238E27FC236}">
                <a16:creationId xmlns:a16="http://schemas.microsoft.com/office/drawing/2014/main" id="{9EDF00C0-477E-22F5-A3B1-D2FF490A56D0}"/>
              </a:ext>
            </a:extLst>
          </p:cNvPr>
          <p:cNvSpPr>
            <a:spLocks noEditPoints="1"/>
          </p:cNvSpPr>
          <p:nvPr/>
        </p:nvSpPr>
        <p:spPr bwMode="auto">
          <a:xfrm>
            <a:off x="7432830" y="3204069"/>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63" name="Freeform 21">
            <a:extLst>
              <a:ext uri="{FF2B5EF4-FFF2-40B4-BE49-F238E27FC236}">
                <a16:creationId xmlns:a16="http://schemas.microsoft.com/office/drawing/2014/main" id="{00D665B6-892A-E78A-65B5-8E7B5AD119EA}"/>
              </a:ext>
            </a:extLst>
          </p:cNvPr>
          <p:cNvSpPr>
            <a:spLocks noEditPoints="1"/>
          </p:cNvSpPr>
          <p:nvPr/>
        </p:nvSpPr>
        <p:spPr bwMode="auto">
          <a:xfrm>
            <a:off x="6387111" y="4204982"/>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3000"/>
                            </p:stCondLst>
                            <p:childTnLst>
                              <p:par>
                                <p:cTn id="62" presetID="14" presetClass="entr" presetSubtype="1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randombar(horizontal)">
                                      <p:cBhvr>
                                        <p:cTn id="64" dur="500"/>
                                        <p:tgtEl>
                                          <p:spTgt spid="42"/>
                                        </p:tgtEl>
                                      </p:cBhvr>
                                    </p:animEffect>
                                  </p:childTnLst>
                                </p:cTn>
                              </p:par>
                            </p:childTnLst>
                          </p:cTn>
                        </p:par>
                        <p:par>
                          <p:cTn id="65" fill="hold">
                            <p:stCondLst>
                              <p:cond delay="3500"/>
                            </p:stCondLst>
                            <p:childTnLst>
                              <p:par>
                                <p:cTn id="66" presetID="14" presetClass="entr" presetSubtype="1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childTnLst>
                          </p:cTn>
                        </p:par>
                        <p:par>
                          <p:cTn id="69" fill="hold">
                            <p:stCondLst>
                              <p:cond delay="4000"/>
                            </p:stCondLst>
                            <p:childTnLst>
                              <p:par>
                                <p:cTn id="70" presetID="14" presetClass="entr" presetSubtype="10"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randombar(horizontal)">
                                      <p:cBhvr>
                                        <p:cTn id="72" dur="500"/>
                                        <p:tgtEl>
                                          <p:spTgt spid="44"/>
                                        </p:tgtEl>
                                      </p:cBhvr>
                                    </p:animEffect>
                                  </p:childTnLst>
                                </p:cTn>
                              </p:par>
                            </p:childTnLst>
                          </p:cTn>
                        </p:par>
                        <p:par>
                          <p:cTn id="73" fill="hold">
                            <p:stCondLst>
                              <p:cond delay="4500"/>
                            </p:stCondLst>
                            <p:childTnLst>
                              <p:par>
                                <p:cTn id="74" presetID="14" presetClass="entr" presetSubtype="10"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randombar(horizontal)">
                                      <p:cBhvr>
                                        <p:cTn id="76" dur="500"/>
                                        <p:tgtEl>
                                          <p:spTgt spid="45"/>
                                        </p:tgtEl>
                                      </p:cBhvr>
                                    </p:animEffect>
                                  </p:childTnLst>
                                </p:cTn>
                              </p:par>
                            </p:childTnLst>
                          </p:cTn>
                        </p:par>
                        <p:par>
                          <p:cTn id="77" fill="hold">
                            <p:stCondLst>
                              <p:cond delay="5000"/>
                            </p:stCondLst>
                            <p:childTnLst>
                              <p:par>
                                <p:cTn id="78" presetID="14" presetClass="entr" presetSubtype="10"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randombar(horizontal)">
                                      <p:cBhvr>
                                        <p:cTn id="80" dur="500"/>
                                        <p:tgtEl>
                                          <p:spTgt spid="46"/>
                                        </p:tgtEl>
                                      </p:cBhvr>
                                    </p:animEffect>
                                  </p:childTnLst>
                                </p:cTn>
                              </p:par>
                            </p:childTnLst>
                          </p:cTn>
                        </p:par>
                        <p:par>
                          <p:cTn id="81" fill="hold">
                            <p:stCondLst>
                              <p:cond delay="5500"/>
                            </p:stCondLst>
                            <p:childTnLst>
                              <p:par>
                                <p:cTn id="82" presetID="14" presetClass="entr" presetSubtype="1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randombar(horizontal)">
                                      <p:cBhvr>
                                        <p:cTn id="84" dur="500"/>
                                        <p:tgtEl>
                                          <p:spTgt spid="47"/>
                                        </p:tgtEl>
                                      </p:cBhvr>
                                    </p:animEffect>
                                  </p:childTnLst>
                                </p:cTn>
                              </p:par>
                            </p:childTnLst>
                          </p:cTn>
                        </p:par>
                        <p:par>
                          <p:cTn id="85" fill="hold">
                            <p:stCondLst>
                              <p:cond delay="6000"/>
                            </p:stCondLst>
                            <p:childTnLst>
                              <p:par>
                                <p:cTn id="86" presetID="14" presetClass="entr" presetSubtype="10" fill="hold" grpId="0" nodeType="after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randombar(horizontal)">
                                      <p:cBhvr>
                                        <p:cTn id="88" dur="500"/>
                                        <p:tgtEl>
                                          <p:spTgt spid="48"/>
                                        </p:tgtEl>
                                      </p:cBhvr>
                                    </p:animEffect>
                                  </p:childTnLst>
                                </p:cTn>
                              </p:par>
                            </p:childTnLst>
                          </p:cTn>
                        </p:par>
                        <p:par>
                          <p:cTn id="89" fill="hold">
                            <p:stCondLst>
                              <p:cond delay="6500"/>
                            </p:stCondLst>
                            <p:childTnLst>
                              <p:par>
                                <p:cTn id="90" presetID="14" presetClass="entr" presetSubtype="10" fill="hold" grpId="0" nodeType="after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randombar(horizontal)">
                                      <p:cBhvr>
                                        <p:cTn id="92" dur="500"/>
                                        <p:tgtEl>
                                          <p:spTgt spid="49"/>
                                        </p:tgtEl>
                                      </p:cBhvr>
                                    </p:animEffect>
                                  </p:childTnLst>
                                </p:cTn>
                              </p:par>
                            </p:childTnLst>
                          </p:cTn>
                        </p:par>
                        <p:par>
                          <p:cTn id="93" fill="hold">
                            <p:stCondLst>
                              <p:cond delay="7000"/>
                            </p:stCondLst>
                            <p:childTnLst>
                              <p:par>
                                <p:cTn id="94" presetID="14" presetClass="entr" presetSubtype="10" fill="hold" grpId="0"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randombar(horizontal)">
                                      <p:cBhvr>
                                        <p:cTn id="96" dur="500"/>
                                        <p:tgtEl>
                                          <p:spTgt spid="50"/>
                                        </p:tgtEl>
                                      </p:cBhvr>
                                    </p:animEffect>
                                  </p:childTnLst>
                                </p:cTn>
                              </p:par>
                            </p:childTnLst>
                          </p:cTn>
                        </p:par>
                        <p:par>
                          <p:cTn id="97" fill="hold">
                            <p:stCondLst>
                              <p:cond delay="7500"/>
                            </p:stCondLst>
                            <p:childTnLst>
                              <p:par>
                                <p:cTn id="98" presetID="14" presetClass="entr" presetSubtype="10"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randombar(horizontal)">
                                      <p:cBhvr>
                                        <p:cTn id="100" dur="500"/>
                                        <p:tgtEl>
                                          <p:spTgt spid="51"/>
                                        </p:tgtEl>
                                      </p:cBhvr>
                                    </p:animEffect>
                                  </p:childTnLst>
                                </p:cTn>
                              </p:par>
                            </p:childTnLst>
                          </p:cTn>
                        </p:par>
                        <p:par>
                          <p:cTn id="101" fill="hold">
                            <p:stCondLst>
                              <p:cond delay="8000"/>
                            </p:stCondLst>
                            <p:childTnLst>
                              <p:par>
                                <p:cTn id="102" presetID="14" presetClass="entr" presetSubtype="10"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randombar(horizontal)">
                                      <p:cBhvr>
                                        <p:cTn id="104" dur="500"/>
                                        <p:tgtEl>
                                          <p:spTgt spid="52"/>
                                        </p:tgtEl>
                                      </p:cBhvr>
                                    </p:animEffect>
                                  </p:childTnLst>
                                </p:cTn>
                              </p:par>
                            </p:childTnLst>
                          </p:cTn>
                        </p:par>
                        <p:par>
                          <p:cTn id="105" fill="hold">
                            <p:stCondLst>
                              <p:cond delay="8500"/>
                            </p:stCondLst>
                            <p:childTnLst>
                              <p:par>
                                <p:cTn id="106" presetID="14" presetClass="entr" presetSubtype="1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randombar(horizontal)">
                                      <p:cBhvr>
                                        <p:cTn id="108" dur="500"/>
                                        <p:tgtEl>
                                          <p:spTgt spid="53"/>
                                        </p:tgtEl>
                                      </p:cBhvr>
                                    </p:animEffect>
                                  </p:childTnLst>
                                </p:cTn>
                              </p:par>
                            </p:childTnLst>
                          </p:cTn>
                        </p:par>
                        <p:par>
                          <p:cTn id="109" fill="hold">
                            <p:stCondLst>
                              <p:cond delay="9000"/>
                            </p:stCondLst>
                            <p:childTnLst>
                              <p:par>
                                <p:cTn id="110" presetID="14" presetClass="entr" presetSubtype="1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randombar(horizontal)">
                                      <p:cBhvr>
                                        <p:cTn id="112" dur="500"/>
                                        <p:tgtEl>
                                          <p:spTgt spid="54"/>
                                        </p:tgtEl>
                                      </p:cBhvr>
                                    </p:animEffect>
                                  </p:childTnLst>
                                </p:cTn>
                              </p:par>
                            </p:childTnLst>
                          </p:cTn>
                        </p:par>
                        <p:par>
                          <p:cTn id="113" fill="hold">
                            <p:stCondLst>
                              <p:cond delay="9500"/>
                            </p:stCondLst>
                            <p:childTnLst>
                              <p:par>
                                <p:cTn id="114" presetID="14" presetClass="entr" presetSubtype="10" fill="hold" grpId="0"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randombar(horizontal)">
                                      <p:cBhvr>
                                        <p:cTn id="116" dur="500"/>
                                        <p:tgtEl>
                                          <p:spTgt spid="55"/>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500"/>
                                        <p:tgtEl>
                                          <p:spTgt spid="58"/>
                                        </p:tgtEl>
                                      </p:cBhvr>
                                    </p:animEffect>
                                  </p:childTnLst>
                                </p:cTn>
                              </p:par>
                              <p:par>
                                <p:cTn id="120" presetID="10" presetClass="entr" presetSubtype="0" fill="hold" grpId="0" nodeType="withEffect">
                                  <p:stCondLst>
                                    <p:cond delay="1000"/>
                                  </p:stCondLst>
                                  <p:childTnLst>
                                    <p:set>
                                      <p:cBhvr>
                                        <p:cTn id="121" dur="1" fill="hold">
                                          <p:stCondLst>
                                            <p:cond delay="0"/>
                                          </p:stCondLst>
                                        </p:cTn>
                                        <p:tgtEl>
                                          <p:spTgt spid="59"/>
                                        </p:tgtEl>
                                        <p:attrNameLst>
                                          <p:attrName>style.visibility</p:attrName>
                                        </p:attrNameLst>
                                      </p:cBhvr>
                                      <p:to>
                                        <p:strVal val="visible"/>
                                      </p:to>
                                    </p:set>
                                    <p:animEffect transition="in" filter="fade">
                                      <p:cBhvr>
                                        <p:cTn id="122" dur="500"/>
                                        <p:tgtEl>
                                          <p:spTgt spid="59"/>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grpId="0" nodeType="withEffect">
                                  <p:stCondLst>
                                    <p:cond delay="100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500"/>
                                        <p:tgtEl>
                                          <p:spTgt spid="62"/>
                                        </p:tgtEl>
                                      </p:cBhvr>
                                    </p:animEffect>
                                  </p:childTnLst>
                                </p:cTn>
                              </p:par>
                              <p:par>
                                <p:cTn id="129" presetID="10" presetClass="entr" presetSubtype="0" fill="hold" grpId="0" nodeType="withEffect">
                                  <p:stCondLst>
                                    <p:cond delay="100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8"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8" grpId="0" animBg="1"/>
      <p:bldP spid="59" grpId="0" animBg="1"/>
      <p:bldP spid="61" grpId="0" animBg="1"/>
      <p:bldP spid="62" grpId="0" animBg="1"/>
      <p:bldP spid="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58642" y="47729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3</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24221" r="24221"/>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WMS</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Web map service or WMS serves geospatial images that are </a:t>
            </a:r>
            <a:r>
              <a:rPr lang="en-US" altLang="zh-CN" sz="1050" dirty="0" err="1">
                <a:solidFill>
                  <a:schemeClr val="bg1">
                    <a:lumMod val="50000"/>
                  </a:schemeClr>
                </a:solidFill>
                <a:cs typeface="+mn-ea"/>
                <a:sym typeface="+mn-lt"/>
              </a:rPr>
              <a:t>georeferenced.Some</a:t>
            </a:r>
            <a:r>
              <a:rPr lang="en-US" altLang="zh-CN" sz="1050" dirty="0">
                <a:solidFill>
                  <a:schemeClr val="bg1">
                    <a:lumMod val="50000"/>
                  </a:schemeClr>
                </a:solidFill>
                <a:cs typeface="+mn-ea"/>
                <a:sym typeface="+mn-lt"/>
              </a:rPr>
              <a:t> formats are given here</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10" name="TextBox 119">
              <a:extLst>
                <a:ext uri="{FF2B5EF4-FFF2-40B4-BE49-F238E27FC236}">
                  <a16:creationId xmlns:a16="http://schemas.microsoft.com/office/drawing/2014/main" id="{527480A0-6E89-0409-7E77-2E677A2D0704}"/>
                </a:ext>
              </a:extLst>
            </p:cNvPr>
            <p:cNvSpPr txBox="1"/>
            <p:nvPr/>
          </p:nvSpPr>
          <p:spPr>
            <a:xfrm>
              <a:off x="5602807" y="2677065"/>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JPEG</a:t>
              </a:r>
              <a:endParaRPr lang="zh-CN" altLang="en-US" sz="1350" b="1" kern="0" dirty="0">
                <a:solidFill>
                  <a:srgbClr val="1A2F64"/>
                </a:solidFill>
                <a:cs typeface="+mn-ea"/>
                <a:sym typeface="+mn-lt"/>
              </a:endParaRPr>
            </a:p>
          </p:txBody>
        </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25" name="TextBox 119">
              <a:extLst>
                <a:ext uri="{FF2B5EF4-FFF2-40B4-BE49-F238E27FC236}">
                  <a16:creationId xmlns:a16="http://schemas.microsoft.com/office/drawing/2014/main" id="{78CCF8DA-59AE-491F-9B36-6C5DEFD5C7E6}"/>
                </a:ext>
              </a:extLst>
            </p:cNvPr>
            <p:cNvSpPr txBox="1"/>
            <p:nvPr/>
          </p:nvSpPr>
          <p:spPr>
            <a:xfrm>
              <a:off x="5594362" y="2701271"/>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GIF</a:t>
              </a:r>
              <a:endParaRPr lang="zh-CN" altLang="en-US" sz="1350" b="1" kern="0" dirty="0">
                <a:solidFill>
                  <a:srgbClr val="1A2F64"/>
                </a:solidFill>
                <a:cs typeface="+mn-ea"/>
                <a:sym typeface="+mn-lt"/>
              </a:endParaRPr>
            </a:p>
          </p:txBody>
        </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sp>
          <p:nvSpPr>
            <p:cNvPr id="32" name="TextBox 119">
              <a:extLst>
                <a:ext uri="{FF2B5EF4-FFF2-40B4-BE49-F238E27FC236}">
                  <a16:creationId xmlns:a16="http://schemas.microsoft.com/office/drawing/2014/main" id="{65DD0400-6121-B536-18D3-E58AC1F3BB69}"/>
                </a:ext>
              </a:extLst>
            </p:cNvPr>
            <p:cNvSpPr txBox="1"/>
            <p:nvPr/>
          </p:nvSpPr>
          <p:spPr>
            <a:xfrm>
              <a:off x="5642968" y="268939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PNG</a:t>
              </a:r>
              <a:endParaRPr lang="zh-CN" altLang="en-US" sz="1350" b="1" kern="0" dirty="0">
                <a:solidFill>
                  <a:srgbClr val="1A2F64"/>
                </a:solidFill>
                <a:cs typeface="+mn-ea"/>
                <a:sym typeface="+mn-lt"/>
              </a:endParaRPr>
            </a:p>
          </p:txBody>
        </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sp>
          <p:nvSpPr>
            <p:cNvPr id="39" name="TextBox 119">
              <a:extLst>
                <a:ext uri="{FF2B5EF4-FFF2-40B4-BE49-F238E27FC236}">
                  <a16:creationId xmlns:a16="http://schemas.microsoft.com/office/drawing/2014/main" id="{C1D49323-0C9D-084A-C4BD-351025ECBCAF}"/>
                </a:ext>
              </a:extLst>
            </p:cNvPr>
            <p:cNvSpPr txBox="1"/>
            <p:nvPr/>
          </p:nvSpPr>
          <p:spPr>
            <a:xfrm>
              <a:off x="5683606" y="2659154"/>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PDF</a:t>
              </a:r>
              <a:endParaRPr lang="zh-CN" altLang="en-US" sz="1350" b="1" kern="0" dirty="0">
                <a:solidFill>
                  <a:srgbClr val="1A2F64"/>
                </a:solidFill>
                <a:cs typeface="+mn-ea"/>
                <a:sym typeface="+mn-lt"/>
              </a:endParaRPr>
            </a:p>
          </p:txBody>
        </p:sp>
      </p:gr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9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200" fill="hold"/>
                                        <p:tgtEl>
                                          <p:spTgt spid="5"/>
                                        </p:tgtEl>
                                        <p:attrNameLst>
                                          <p:attrName>ppt_x</p:attrName>
                                        </p:attrNameLst>
                                      </p:cBhvr>
                                      <p:tavLst>
                                        <p:tav tm="0">
                                          <p:val>
                                            <p:strVal val="#ppt_x"/>
                                          </p:val>
                                        </p:tav>
                                        <p:tav tm="100000">
                                          <p:val>
                                            <p:strVal val="#ppt_x"/>
                                          </p:val>
                                        </p:tav>
                                      </p:tavLst>
                                    </p:anim>
                                    <p:anim calcmode="lin" valueType="num">
                                      <p:cBhvr additive="base">
                                        <p:cTn id="25" dur="2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114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300"/>
                                        <p:tgtEl>
                                          <p:spTgt spid="6"/>
                                        </p:tgtEl>
                                      </p:cBhvr>
                                    </p:animEffect>
                                  </p:childTnLst>
                                </p:cTn>
                              </p:par>
                            </p:childTnLst>
                          </p:cTn>
                        </p:par>
                        <p:par>
                          <p:cTn id="30" fill="hold">
                            <p:stCondLst>
                              <p:cond delay="144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300" fill="hold"/>
                                        <p:tgtEl>
                                          <p:spTgt spid="7"/>
                                        </p:tgtEl>
                                        <p:attrNameLst>
                                          <p:attrName>ppt_x</p:attrName>
                                        </p:attrNameLst>
                                      </p:cBhvr>
                                      <p:tavLst>
                                        <p:tav tm="0">
                                          <p:val>
                                            <p:strVal val="#ppt_x"/>
                                          </p:val>
                                        </p:tav>
                                        <p:tav tm="100000">
                                          <p:val>
                                            <p:strVal val="#ppt_x"/>
                                          </p:val>
                                        </p:tav>
                                      </p:tavLst>
                                    </p:anim>
                                    <p:anim calcmode="lin" valueType="num">
                                      <p:cBhvr additive="base">
                                        <p:cTn id="34" dur="3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300" fill="hold"/>
                                        <p:tgtEl>
                                          <p:spTgt spid="22"/>
                                        </p:tgtEl>
                                        <p:attrNameLst>
                                          <p:attrName>ppt_x</p:attrName>
                                        </p:attrNameLst>
                                      </p:cBhvr>
                                      <p:tavLst>
                                        <p:tav tm="0">
                                          <p:val>
                                            <p:strVal val="#ppt_x"/>
                                          </p:val>
                                        </p:tav>
                                        <p:tav tm="100000">
                                          <p:val>
                                            <p:strVal val="#ppt_x"/>
                                          </p:val>
                                        </p:tav>
                                      </p:tavLst>
                                    </p:anim>
                                    <p:anim calcmode="lin" valueType="num">
                                      <p:cBhvr additive="base">
                                        <p:cTn id="38" dur="3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194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300" fill="hold"/>
                                        <p:tgtEl>
                                          <p:spTgt spid="29"/>
                                        </p:tgtEl>
                                        <p:attrNameLst>
                                          <p:attrName>ppt_x</p:attrName>
                                        </p:attrNameLst>
                                      </p:cBhvr>
                                      <p:tavLst>
                                        <p:tav tm="0">
                                          <p:val>
                                            <p:strVal val="#ppt_x"/>
                                          </p:val>
                                        </p:tav>
                                        <p:tav tm="100000">
                                          <p:val>
                                            <p:strVal val="#ppt_x"/>
                                          </p:val>
                                        </p:tav>
                                      </p:tavLst>
                                    </p:anim>
                                    <p:anim calcmode="lin" valueType="num">
                                      <p:cBhvr additive="base">
                                        <p:cTn id="43" dur="3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300" fill="hold"/>
                                        <p:tgtEl>
                                          <p:spTgt spid="36"/>
                                        </p:tgtEl>
                                        <p:attrNameLst>
                                          <p:attrName>ppt_x</p:attrName>
                                        </p:attrNameLst>
                                      </p:cBhvr>
                                      <p:tavLst>
                                        <p:tav tm="0">
                                          <p:val>
                                            <p:strVal val="#ppt_x"/>
                                          </p:val>
                                        </p:tav>
                                        <p:tav tm="100000">
                                          <p:val>
                                            <p:strVal val="#ppt_x"/>
                                          </p:val>
                                        </p:tav>
                                      </p:tavLst>
                                    </p:anim>
                                    <p:anim calcmode="lin" valueType="num">
                                      <p:cBhvr additive="base">
                                        <p:cTn id="47" dur="3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CD572-D22B-83C3-79C7-38BCC089C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571" y="1"/>
            <a:ext cx="15118041" cy="6857999"/>
          </a:xfrm>
          <a:prstGeom prst="rect">
            <a:avLst/>
          </a:prstGeom>
        </p:spPr>
      </p:pic>
    </p:spTree>
    <p:extLst>
      <p:ext uri="{BB962C8B-B14F-4D97-AF65-F5344CB8AC3E}">
        <p14:creationId xmlns:p14="http://schemas.microsoft.com/office/powerpoint/2010/main" val="7472083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5748" y="1696787"/>
            <a:ext cx="9271747" cy="5161213"/>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31305" y="481544"/>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3</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309109" y="143815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WFS and WCS</a:t>
            </a:r>
            <a:endParaRPr lang="zh-CN" altLang="en-US" b="1" dirty="0">
              <a:solidFill>
                <a:srgbClr val="F2DD9C"/>
              </a:solidFill>
              <a:cs typeface="+mn-ea"/>
              <a:sym typeface="+mn-lt"/>
            </a:endParaRPr>
          </a:p>
        </p:txBody>
      </p:sp>
      <p:sp>
        <p:nvSpPr>
          <p:cNvPr id="9" name="矩形: 圆角 8">
            <a:extLst>
              <a:ext uri="{FF2B5EF4-FFF2-40B4-BE49-F238E27FC236}">
                <a16:creationId xmlns:a16="http://schemas.microsoft.com/office/drawing/2014/main" id="{899CEA9E-A0E0-FF19-74B2-510113487000}"/>
              </a:ext>
            </a:extLst>
          </p:cNvPr>
          <p:cNvSpPr/>
          <p:nvPr/>
        </p:nvSpPr>
        <p:spPr>
          <a:xfrm>
            <a:off x="6128795" y="2008209"/>
            <a:ext cx="2486020" cy="3435880"/>
          </a:xfrm>
          <a:prstGeom prst="roundRect">
            <a:avLst>
              <a:gd name="adj" fmla="val 11657"/>
            </a:avLst>
          </a:prstGeom>
          <a:blipFill>
            <a:blip r:embed="rId2">
              <a:extLst>
                <a:ext uri="{28A0092B-C50C-407E-A947-70E740481C1C}">
                  <a14:useLocalDpi xmlns:a14="http://schemas.microsoft.com/office/drawing/2010/main" val="0"/>
                </a:ext>
              </a:extLst>
            </a:blip>
            <a:stretch>
              <a:fillRect t="-17290" r="-76121"/>
            </a:stretch>
          </a:blipFill>
          <a:ln w="12700" cap="flat" cmpd="sng" algn="ctr">
            <a:noFill/>
            <a:prstDash val="solid"/>
            <a:miter lim="800000"/>
          </a:ln>
          <a:effectLst>
            <a:glow rad="101600">
              <a:srgbClr val="DCB16F"/>
            </a:glow>
            <a:outerShdw blurRad="50800" dist="38100" dir="13500000" algn="br" rotWithShape="0">
              <a:prstClr val="black">
                <a:alpha val="40000"/>
              </a:prstClr>
            </a:outerShdw>
          </a:effectLst>
        </p:spPr>
        <p:txBody>
          <a:bodyPr rtlCol="0" anchor="ctr"/>
          <a:lstStyle/>
          <a:p>
            <a:pPr algn="ctr">
              <a:defRPr/>
            </a:pPr>
            <a:endParaRPr lang="zh-CN" altLang="en-US" sz="1350" kern="0">
              <a:solidFill>
                <a:prstClr val="white"/>
              </a:solidFill>
              <a:cs typeface="+mn-ea"/>
              <a:sym typeface="+mn-lt"/>
            </a:endParaRPr>
          </a:p>
        </p:txBody>
      </p:sp>
      <p:grpSp>
        <p:nvGrpSpPr>
          <p:cNvPr id="13" name="组合 12">
            <a:extLst>
              <a:ext uri="{FF2B5EF4-FFF2-40B4-BE49-F238E27FC236}">
                <a16:creationId xmlns:a16="http://schemas.microsoft.com/office/drawing/2014/main" id="{642D8286-33B6-67F8-D098-0D9925BFAD18}"/>
              </a:ext>
            </a:extLst>
          </p:cNvPr>
          <p:cNvGrpSpPr/>
          <p:nvPr/>
        </p:nvGrpSpPr>
        <p:grpSpPr>
          <a:xfrm>
            <a:off x="3823627" y="3795705"/>
            <a:ext cx="1512737" cy="641801"/>
            <a:chOff x="5197929" y="5029969"/>
            <a:chExt cx="2016982" cy="855734"/>
          </a:xfrm>
        </p:grpSpPr>
        <p:sp>
          <p:nvSpPr>
            <p:cNvPr id="22" name="TextBox 29">
              <a:extLst>
                <a:ext uri="{FF2B5EF4-FFF2-40B4-BE49-F238E27FC236}">
                  <a16:creationId xmlns:a16="http://schemas.microsoft.com/office/drawing/2014/main" id="{41FF64E3-C742-061C-3378-58B98809B5DD}"/>
                </a:ext>
              </a:extLst>
            </p:cNvPr>
            <p:cNvSpPr txBox="1"/>
            <p:nvPr/>
          </p:nvSpPr>
          <p:spPr>
            <a:xfrm>
              <a:off x="5846291" y="5029969"/>
              <a:ext cx="683605" cy="400109"/>
            </a:xfrm>
            <a:prstGeom prst="rect">
              <a:avLst/>
            </a:prstGeom>
            <a:noFill/>
          </p:spPr>
          <p:txBody>
            <a:bodyPr wrap="none" rtlCol="0">
              <a:spAutoFit/>
            </a:bodyPr>
            <a:lstStyle/>
            <a:p>
              <a:pPr algn="ctr"/>
              <a:r>
                <a:rPr lang="en-US" altLang="zh-CN" sz="1350" b="1" dirty="0">
                  <a:solidFill>
                    <a:srgbClr val="1A2F64"/>
                  </a:solidFill>
                  <a:cs typeface="+mn-ea"/>
                  <a:sym typeface="+mn-lt"/>
                </a:rPr>
                <a:t>WCS</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7"/>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Web coverage service for </a:t>
              </a:r>
              <a:r>
                <a:rPr lang="en-US" altLang="zh-CN" sz="900" dirty="0" err="1">
                  <a:solidFill>
                    <a:schemeClr val="bg1">
                      <a:lumMod val="50000"/>
                    </a:schemeClr>
                  </a:solidFill>
                  <a:cs typeface="+mn-ea"/>
                  <a:sym typeface="+mn-lt"/>
                </a:rPr>
                <a:t>rasters</a:t>
              </a:r>
              <a:r>
                <a:rPr lang="en-US" altLang="zh-CN" sz="900" dirty="0">
                  <a:solidFill>
                    <a:schemeClr val="bg1">
                      <a:lumMod val="50000"/>
                    </a:schemeClr>
                  </a:solidFill>
                  <a:cs typeface="+mn-ea"/>
                  <a:sym typeface="+mn-lt"/>
                </a:rPr>
                <a:t>.</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893346" y="3795705"/>
            <a:ext cx="1524395" cy="641801"/>
            <a:chOff x="2894208" y="5029969"/>
            <a:chExt cx="2032527" cy="855734"/>
          </a:xfrm>
        </p:grpSpPr>
        <p:sp>
          <p:nvSpPr>
            <p:cNvPr id="25" name="TextBox 31">
              <a:extLst>
                <a:ext uri="{FF2B5EF4-FFF2-40B4-BE49-F238E27FC236}">
                  <a16:creationId xmlns:a16="http://schemas.microsoft.com/office/drawing/2014/main" id="{6838BA2A-AD50-A76C-895F-0AD9BC15209E}"/>
                </a:ext>
              </a:extLst>
            </p:cNvPr>
            <p:cNvSpPr txBox="1"/>
            <p:nvPr/>
          </p:nvSpPr>
          <p:spPr>
            <a:xfrm>
              <a:off x="3577593" y="5029969"/>
              <a:ext cx="668475" cy="400109"/>
            </a:xfrm>
            <a:prstGeom prst="rect">
              <a:avLst/>
            </a:prstGeom>
            <a:noFill/>
          </p:spPr>
          <p:txBody>
            <a:bodyPr wrap="none" rtlCol="0">
              <a:spAutoFit/>
            </a:bodyPr>
            <a:lstStyle/>
            <a:p>
              <a:pPr algn="ctr"/>
              <a:r>
                <a:rPr lang="en-US" altLang="zh-CN" sz="1350" b="1" dirty="0">
                  <a:solidFill>
                    <a:srgbClr val="1A2F64"/>
                  </a:solidFill>
                  <a:cs typeface="+mn-ea"/>
                  <a:sym typeface="+mn-lt"/>
                </a:rPr>
                <a:t>WFS</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7"/>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Web Feature service for vectors.</a:t>
              </a:r>
              <a:endParaRPr lang="zh-CN" altLang="en-US" sz="900" dirty="0">
                <a:solidFill>
                  <a:schemeClr val="bg1">
                    <a:lumMod val="50000"/>
                  </a:schemeClr>
                </a:solidFill>
                <a:cs typeface="+mn-ea"/>
                <a:sym typeface="+mn-lt"/>
              </a:endParaRPr>
            </a:p>
          </p:txBody>
        </p:sp>
      </p:grpSp>
      <p:grpSp>
        <p:nvGrpSpPr>
          <p:cNvPr id="32" name="组合 31">
            <a:extLst>
              <a:ext uri="{FF2B5EF4-FFF2-40B4-BE49-F238E27FC236}">
                <a16:creationId xmlns:a16="http://schemas.microsoft.com/office/drawing/2014/main" id="{F1743F4F-8175-2560-BCC0-00CACAE49BA8}"/>
              </a:ext>
            </a:extLst>
          </p:cNvPr>
          <p:cNvGrpSpPr/>
          <p:nvPr/>
        </p:nvGrpSpPr>
        <p:grpSpPr>
          <a:xfrm>
            <a:off x="1309109" y="2961310"/>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219819" y="2961310"/>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10" presetClass="entr" presetSubtype="0" fill="hold" nodeType="withEffect">
                                  <p:stCondLst>
                                    <p:cond delay="9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35" presetClass="path" presetSubtype="0" decel="100000" fill="hold" nodeType="withEffect">
                                  <p:stCondLst>
                                    <p:cond delay="900"/>
                                  </p:stCondLst>
                                  <p:childTnLst>
                                    <p:animMotion origin="layout" path="M 0.12448 -0.00024 L 3.61111E-6 -0.00255 " pathEditMode="relative" rAng="0" ptsTypes="AA">
                                      <p:cBhvr>
                                        <p:cTn id="20" dur="1000" fill="hold"/>
                                        <p:tgtEl>
                                          <p:spTgt spid="32"/>
                                        </p:tgtEl>
                                        <p:attrNameLst>
                                          <p:attrName>ppt_x</p:attrName>
                                          <p:attrName>ppt_y</p:attrName>
                                        </p:attrNameLst>
                                      </p:cBhvr>
                                      <p:rCtr x="-6233" y="-116"/>
                                    </p:animMotion>
                                  </p:childTnLst>
                                </p:cTn>
                              </p:par>
                              <p:par>
                                <p:cTn id="21" presetID="10" presetClass="entr" presetSubtype="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35" presetClass="path" presetSubtype="0" decel="100000" fill="hold" nodeType="withEffect">
                                  <p:stCondLst>
                                    <p:cond delay="1000"/>
                                  </p:stCondLst>
                                  <p:childTnLst>
                                    <p:animMotion origin="layout" path="M 0.01666 -1.48148E-6 L 3.61111E-6 -1.48148E-6 " pathEditMode="relative" rAng="0" ptsTypes="AA">
                                      <p:cBhvr>
                                        <p:cTn id="25" dur="1000" fill="hold"/>
                                        <p:tgtEl>
                                          <p:spTgt spid="24"/>
                                        </p:tgtEl>
                                        <p:attrNameLst>
                                          <p:attrName>ppt_x</p:attrName>
                                          <p:attrName>ppt_y</p:attrName>
                                        </p:attrNameLst>
                                      </p:cBhvr>
                                      <p:rCtr x="-833" y="0"/>
                                    </p:animMotion>
                                  </p:childTnLst>
                                </p:cTn>
                              </p:par>
                              <p:par>
                                <p:cTn id="26" presetID="10" presetClass="entr" presetSubtype="0" fill="hold" nodeType="withEffect">
                                  <p:stCondLst>
                                    <p:cond delay="11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35" presetClass="path" presetSubtype="0" decel="100000" fill="hold" nodeType="withEffect">
                                  <p:stCondLst>
                                    <p:cond delay="1100"/>
                                  </p:stCondLst>
                                  <p:childTnLst>
                                    <p:animMotion origin="layout" path="M 0.12552 0.00393 L 4.44444E-6 4.07407E-6 " pathEditMode="relative" rAng="0" ptsTypes="AA">
                                      <p:cBhvr>
                                        <p:cTn id="30" dur="1000" fill="hold"/>
                                        <p:tgtEl>
                                          <p:spTgt spid="37"/>
                                        </p:tgtEl>
                                        <p:attrNameLst>
                                          <p:attrName>ppt_x</p:attrName>
                                          <p:attrName>ppt_y</p:attrName>
                                        </p:attrNameLst>
                                      </p:cBhvr>
                                      <p:rCtr x="-6285" y="-208"/>
                                    </p:animMotion>
                                  </p:childTnLst>
                                </p:cTn>
                              </p:par>
                              <p:par>
                                <p:cTn id="31" presetID="10" presetClass="entr" presetSubtype="0" fill="hold" nodeType="withEffect">
                                  <p:stCondLst>
                                    <p:cond delay="12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35" presetClass="path" presetSubtype="0" decel="100000" fill="hold" nodeType="withEffect">
                                  <p:stCondLst>
                                    <p:cond delay="1200"/>
                                  </p:stCondLst>
                                  <p:childTnLst>
                                    <p:animMotion origin="layout" path="M 0.01666 -1.48148E-6 L 1.94444E-6 -1.48148E-6 " pathEditMode="relative" rAng="0" ptsTypes="AA">
                                      <p:cBhvr>
                                        <p:cTn id="35" dur="1000" fill="hold"/>
                                        <p:tgtEl>
                                          <p:spTgt spid="13"/>
                                        </p:tgtEl>
                                        <p:attrNameLst>
                                          <p:attrName>ppt_x</p:attrName>
                                          <p:attrName>ppt_y</p:attrName>
                                        </p:attrNameLst>
                                      </p:cBhvr>
                                      <p:rCtr x="-833" y="0"/>
                                    </p:animMotion>
                                  </p:childTnLst>
                                </p:cTn>
                              </p:par>
                            </p:childTnLst>
                          </p:cTn>
                        </p:par>
                        <p:par>
                          <p:cTn id="36" fill="hold">
                            <p:stCondLst>
                              <p:cond delay="3600"/>
                            </p:stCondLst>
                            <p:childTnLst>
                              <p:par>
                                <p:cTn id="37" presetID="1"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3600"/>
                            </p:stCondLst>
                            <p:childTnLst>
                              <p:par>
                                <p:cTn id="40" presetID="26" presetClass="emph" presetSubtype="0" fill="hold" grpId="1" nodeType="afterEffect">
                                  <p:stCondLst>
                                    <p:cond delay="0"/>
                                  </p:stCondLst>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04CE0-59F2-46E9-1717-4086E919E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68" y="266218"/>
            <a:ext cx="5636871" cy="581629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554A99A-3AC2-BC10-BE2E-A4998E28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568" y="266218"/>
            <a:ext cx="5729536" cy="227794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0DB909F-A523-24E0-E96F-3C29ED77F954}"/>
              </a:ext>
            </a:extLst>
          </p:cNvPr>
          <p:cNvSpPr txBox="1"/>
          <p:nvPr/>
        </p:nvSpPr>
        <p:spPr>
          <a:xfrm>
            <a:off x="6331352" y="3345084"/>
            <a:ext cx="2066081" cy="1200329"/>
          </a:xfrm>
          <a:prstGeom prst="rect">
            <a:avLst/>
          </a:prstGeom>
          <a:noFill/>
          <a:effectLst>
            <a:reflection blurRad="6350" stA="50000" endA="295" endPos="92000" dist="101600" dir="5400000" sy="-100000" algn="bl" rotWithShape="0"/>
          </a:effectLst>
        </p:spPr>
        <p:txBody>
          <a:bodyPr wrap="square" rtlCol="0">
            <a:spAutoFit/>
          </a:bodyPr>
          <a:lstStyle/>
          <a:p>
            <a:r>
              <a:rPr lang="en-US" dirty="0"/>
              <a:t>You can download the data by clicking and save it in your system.</a:t>
            </a:r>
            <a:endParaRPr lang="en-IN" dirty="0"/>
          </a:p>
        </p:txBody>
      </p:sp>
    </p:spTree>
    <p:extLst>
      <p:ext uri="{BB962C8B-B14F-4D97-AF65-F5344CB8AC3E}">
        <p14:creationId xmlns:p14="http://schemas.microsoft.com/office/powerpoint/2010/main" val="22134812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0" y="1487456"/>
            <a:ext cx="9277107" cy="5370544"/>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a:blip r:embed="rId2">
              <a:extLst>
                <a:ext uri="{28A0092B-C50C-407E-A947-70E740481C1C}">
                  <a14:useLocalDpi xmlns:a14="http://schemas.microsoft.com/office/drawing/2010/main" val="0"/>
                </a:ext>
              </a:extLst>
            </a:blip>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59169" y="288669"/>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4</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43332" y="1801313"/>
            <a:ext cx="2248724"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28284" y="2088048"/>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WMTS</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28284" y="2704635"/>
            <a:ext cx="1704884" cy="2002728"/>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Web Map Tile Service is a tiling service designed by OGC standards that creates pyramid layers for the rendered </a:t>
            </a:r>
            <a:r>
              <a:rPr lang="en-US" altLang="zh-CN" sz="1200" dirty="0" err="1">
                <a:solidFill>
                  <a:srgbClr val="FFFFFF">
                    <a:lumMod val="50000"/>
                  </a:srgbClr>
                </a:solidFill>
                <a:latin typeface="+mn-lt"/>
                <a:ea typeface="+mn-ea"/>
                <a:cs typeface="+mn-ea"/>
                <a:sym typeface="+mn-lt"/>
              </a:rPr>
              <a:t>image.We</a:t>
            </a:r>
            <a:r>
              <a:rPr lang="en-US" altLang="zh-CN" sz="1200" dirty="0">
                <a:solidFill>
                  <a:srgbClr val="FFFFFF">
                    <a:lumMod val="50000"/>
                  </a:srgbClr>
                </a:solidFill>
                <a:latin typeface="+mn-lt"/>
                <a:ea typeface="+mn-ea"/>
                <a:cs typeface="+mn-ea"/>
                <a:sym typeface="+mn-lt"/>
              </a:rPr>
              <a:t> can see a </a:t>
            </a:r>
            <a:r>
              <a:rPr lang="en-US" altLang="zh-CN" sz="1200" dirty="0" err="1">
                <a:solidFill>
                  <a:srgbClr val="FFFFFF">
                    <a:lumMod val="50000"/>
                  </a:srgbClr>
                </a:solidFill>
                <a:latin typeface="+mn-lt"/>
                <a:ea typeface="+mn-ea"/>
                <a:cs typeface="+mn-ea"/>
                <a:sym typeface="+mn-lt"/>
              </a:rPr>
              <a:t>lulc</a:t>
            </a:r>
            <a:r>
              <a:rPr lang="en-US" altLang="zh-CN" sz="1200" dirty="0">
                <a:solidFill>
                  <a:srgbClr val="FFFFFF">
                    <a:lumMod val="50000"/>
                  </a:srgbClr>
                </a:solidFill>
                <a:latin typeface="+mn-lt"/>
                <a:ea typeface="+mn-ea"/>
                <a:cs typeface="+mn-ea"/>
                <a:sym typeface="+mn-lt"/>
              </a:rPr>
              <a:t> pyramid tile by side. </a:t>
            </a:r>
            <a:endParaRPr lang="zh-CN" altLang="en-US" sz="1200" dirty="0">
              <a:solidFill>
                <a:srgbClr val="FFFFFF">
                  <a:lumMod val="50000"/>
                </a:srgbClr>
              </a:solidFill>
              <a:latin typeface="+mn-lt"/>
              <a:ea typeface="+mn-ea"/>
              <a:cs typeface="+mn-ea"/>
              <a:sym typeface="+mn-lt"/>
            </a:endParaRPr>
          </a:p>
        </p:txBody>
      </p:sp>
      <p:pic>
        <p:nvPicPr>
          <p:cNvPr id="15" name="Picture 14">
            <a:extLst>
              <a:ext uri="{FF2B5EF4-FFF2-40B4-BE49-F238E27FC236}">
                <a16:creationId xmlns:a16="http://schemas.microsoft.com/office/drawing/2014/main" id="{931DFE66-DAE3-ED05-05CD-5A0ACA402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170" y="1801312"/>
            <a:ext cx="3767894" cy="3021851"/>
          </a:xfrm>
          <a:prstGeom prst="rect">
            <a:avLst/>
          </a:prstGeom>
          <a:ln>
            <a:noFill/>
          </a:ln>
          <a:effectLst>
            <a:softEdge rad="112500"/>
          </a:effectLst>
        </p:spPr>
      </p:pic>
    </p:spTree>
    <p:extLst>
      <p:ext uri="{BB962C8B-B14F-4D97-AF65-F5344CB8AC3E}">
        <p14:creationId xmlns:p14="http://schemas.microsoft.com/office/powerpoint/2010/main" val="4175541783"/>
      </p:ext>
    </p:extLst>
  </p:cSld>
  <p:clrMapOvr>
    <a:masterClrMapping/>
  </p:clrMapOvr>
  <mc:AlternateContent xmlns:mc="http://schemas.openxmlformats.org/markup-compatibility/2006">
    <mc:Choice xmlns:p14="http://schemas.microsoft.com/office/powerpoint/2010/main" Requires="p14">
      <p:transition p14:dur="200">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 presetClass="entr" presetSubtype="8" decel="100000" fill="hold" grpId="0" nodeType="withEffect">
                                  <p:stCondLst>
                                    <p:cond delay="2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3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400"/>
                                        <p:tgtEl>
                                          <p:spTgt spid="15"/>
                                        </p:tgtEl>
                                      </p:cBhvr>
                                    </p:animEffect>
                                    <p:anim calcmode="lin" valueType="num">
                                      <p:cBhvr>
                                        <p:cTn id="26" dur="400" fill="hold"/>
                                        <p:tgtEl>
                                          <p:spTgt spid="15"/>
                                        </p:tgtEl>
                                        <p:attrNameLst>
                                          <p:attrName>ppt_x</p:attrName>
                                        </p:attrNameLst>
                                      </p:cBhvr>
                                      <p:tavLst>
                                        <p:tav tm="0">
                                          <p:val>
                                            <p:strVal val="#ppt_x"/>
                                          </p:val>
                                        </p:tav>
                                        <p:tav tm="100000">
                                          <p:val>
                                            <p:strVal val="#ppt_x"/>
                                          </p:val>
                                        </p:tav>
                                      </p:tavLst>
                                    </p:anim>
                                    <p:anim calcmode="lin" valueType="num">
                                      <p:cBhvr>
                                        <p:cTn id="27" dur="4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96B59-AA04-80B4-28A9-B837EB3FE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41" y="-1"/>
            <a:ext cx="12278150" cy="6917267"/>
          </a:xfrm>
          <a:prstGeom prst="rect">
            <a:avLst/>
          </a:prstGeom>
        </p:spPr>
      </p:pic>
    </p:spTree>
    <p:extLst>
      <p:ext uri="{BB962C8B-B14F-4D97-AF65-F5344CB8AC3E}">
        <p14:creationId xmlns:p14="http://schemas.microsoft.com/office/powerpoint/2010/main" val="359475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72908" y="23754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5</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650412" y="1586139"/>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Interoperability</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666280" y="3158394"/>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09" y="2184541"/>
              <a:ext cx="1505004" cy="492443"/>
            </a:xfrm>
            <a:prstGeom prst="rect">
              <a:avLst/>
            </a:prstGeom>
            <a:noFill/>
          </p:spPr>
          <p:txBody>
            <a:bodyPr wrap="square" rtlCol="0">
              <a:spAutoFit/>
            </a:bodyPr>
            <a:lstStyle/>
            <a:p>
              <a:pPr>
                <a:defRPr/>
              </a:pPr>
              <a:r>
                <a:rPr lang="en-US" kern="0" dirty="0">
                  <a:solidFill>
                    <a:srgbClr val="1A2F64"/>
                  </a:solidFill>
                  <a:cs typeface="+mn-ea"/>
                  <a:sym typeface="+mn-lt"/>
                </a:rPr>
                <a:t>Base OSM</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Tile 1</a:t>
              </a:r>
              <a:endParaRPr lang="zh-CN" altLang="en-US" sz="1050" kern="0" dirty="0">
                <a:solidFill>
                  <a:srgbClr val="32394E"/>
                </a:solidFill>
                <a:cs typeface="+mn-ea"/>
                <a:sym typeface="+mn-lt"/>
              </a:endParaRPr>
            </a:p>
          </p:txBody>
        </p:sp>
        <p:sp>
          <p:nvSpPr>
            <p:cNvPr id="8" name="Rectangle: Rounded Corners 50">
              <a:extLst>
                <a:ext uri="{FF2B5EF4-FFF2-40B4-BE49-F238E27FC236}">
                  <a16:creationId xmlns:a16="http://schemas.microsoft.com/office/drawing/2014/main" id="{69A7F046-9E3D-E47E-08E8-DFA4886FF9B4}"/>
                </a:ext>
              </a:extLst>
            </p:cNvPr>
            <p:cNvSpPr/>
            <p:nvPr/>
          </p:nvSpPr>
          <p:spPr>
            <a:xfrm>
              <a:off x="1188162"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grpSp>
        <p:nvGrpSpPr>
          <p:cNvPr id="11" name="Group 92">
            <a:extLst>
              <a:ext uri="{FF2B5EF4-FFF2-40B4-BE49-F238E27FC236}">
                <a16:creationId xmlns:a16="http://schemas.microsoft.com/office/drawing/2014/main" id="{6CD596FA-95B4-F87E-260C-3E310C477F58}"/>
              </a:ext>
            </a:extLst>
          </p:cNvPr>
          <p:cNvGrpSpPr/>
          <p:nvPr/>
        </p:nvGrpSpPr>
        <p:grpSpPr>
          <a:xfrm>
            <a:off x="6524859" y="3158395"/>
            <a:ext cx="2027069" cy="707633"/>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Vector</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WMS 4</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grpSp>
        <p:nvGrpSpPr>
          <p:cNvPr id="30" name="Group 91">
            <a:extLst>
              <a:ext uri="{FF2B5EF4-FFF2-40B4-BE49-F238E27FC236}">
                <a16:creationId xmlns:a16="http://schemas.microsoft.com/office/drawing/2014/main" id="{0C52A2D9-337D-7EF8-DA2C-F488C5074A1B}"/>
              </a:ext>
            </a:extLst>
          </p:cNvPr>
          <p:cNvGrpSpPr/>
          <p:nvPr/>
        </p:nvGrpSpPr>
        <p:grpSpPr>
          <a:xfrm>
            <a:off x="4572000" y="3158395"/>
            <a:ext cx="1878688" cy="707633"/>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Vector</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WMS 3</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548055" y="4028179"/>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WMS 4</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74999" y="5043958"/>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Dehradun hydroshed river network shapefile image.</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598432" y="4083244"/>
            <a:ext cx="1807109" cy="2051494"/>
            <a:chOff x="6211528" y="2956802"/>
            <a:chExt cx="2409479" cy="2735324"/>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4"/>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WMS 3</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5236" y="5061678"/>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We have put Dehradun LULC shape file image.</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42337" y="4014888"/>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WMS 2</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We have used the SRTM 30m DEM image</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666280" y="4047012"/>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1A2F64"/>
                  </a:solidFill>
                  <a:ea typeface="+mn-ea"/>
                  <a:cs typeface="+mn-ea"/>
                  <a:sym typeface="+mn-lt"/>
                </a:rPr>
                <a:t>Base layer</a:t>
              </a: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OSM is the default base layer. </a:t>
              </a:r>
              <a:endParaRPr lang="zh-CN" altLang="en-US" sz="900" kern="0" dirty="0">
                <a:solidFill>
                  <a:prstClr val="white">
                    <a:lumMod val="50000"/>
                  </a:prstClr>
                </a:solidFill>
                <a:cs typeface="+mn-ea"/>
                <a:sym typeface="+mn-lt"/>
              </a:endParaRPr>
            </a:p>
          </p:txBody>
        </p:sp>
      </p:grpSp>
      <p:grpSp>
        <p:nvGrpSpPr>
          <p:cNvPr id="61" name="Group 90">
            <a:extLst>
              <a:ext uri="{FF2B5EF4-FFF2-40B4-BE49-F238E27FC236}">
                <a16:creationId xmlns:a16="http://schemas.microsoft.com/office/drawing/2014/main" id="{125971B8-8ACD-CB39-6317-2B4EF9FAAD01}"/>
              </a:ext>
            </a:extLst>
          </p:cNvPr>
          <p:cNvGrpSpPr/>
          <p:nvPr/>
        </p:nvGrpSpPr>
        <p:grpSpPr>
          <a:xfrm>
            <a:off x="2619142" y="3158395"/>
            <a:ext cx="1889927" cy="707633"/>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Raster</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WMS 2</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pic>
        <p:nvPicPr>
          <p:cNvPr id="25" name="Picture 24">
            <a:extLst>
              <a:ext uri="{FF2B5EF4-FFF2-40B4-BE49-F238E27FC236}">
                <a16:creationId xmlns:a16="http://schemas.microsoft.com/office/drawing/2014/main" id="{7EB7E74C-A85B-BE33-0CE6-28088CE13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32" y="4533968"/>
            <a:ext cx="1191402" cy="1132637"/>
          </a:xfrm>
          <a:prstGeom prst="rect">
            <a:avLst/>
          </a:prstGeom>
        </p:spPr>
      </p:pic>
      <p:pic>
        <p:nvPicPr>
          <p:cNvPr id="68" name="Picture 67">
            <a:extLst>
              <a:ext uri="{FF2B5EF4-FFF2-40B4-BE49-F238E27FC236}">
                <a16:creationId xmlns:a16="http://schemas.microsoft.com/office/drawing/2014/main" id="{449E946B-970C-040F-128C-F4381FC31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433" y="4498269"/>
            <a:ext cx="1229057" cy="1165943"/>
          </a:xfrm>
          <a:prstGeom prst="rect">
            <a:avLst/>
          </a:prstGeom>
        </p:spPr>
      </p:pic>
      <p:pic>
        <p:nvPicPr>
          <p:cNvPr id="70" name="Picture 69">
            <a:extLst>
              <a:ext uri="{FF2B5EF4-FFF2-40B4-BE49-F238E27FC236}">
                <a16:creationId xmlns:a16="http://schemas.microsoft.com/office/drawing/2014/main" id="{D2C39B75-180A-CE87-C739-238F88650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785" y="4536456"/>
            <a:ext cx="1183080" cy="1121611"/>
          </a:xfrm>
          <a:prstGeom prst="rect">
            <a:avLst/>
          </a:prstGeom>
        </p:spPr>
      </p:pic>
      <p:pic>
        <p:nvPicPr>
          <p:cNvPr id="72" name="Picture 71">
            <a:extLst>
              <a:ext uri="{FF2B5EF4-FFF2-40B4-BE49-F238E27FC236}">
                <a16:creationId xmlns:a16="http://schemas.microsoft.com/office/drawing/2014/main" id="{4705BB74-5E0B-9202-1E52-5A64F883C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2684" y="4544994"/>
            <a:ext cx="1178828" cy="1113074"/>
          </a:xfrm>
          <a:prstGeom prst="rect">
            <a:avLst/>
          </a:prstGeom>
        </p:spPr>
      </p:pic>
    </p:spTree>
    <p:extLst>
      <p:ext uri="{BB962C8B-B14F-4D97-AF65-F5344CB8AC3E}">
        <p14:creationId xmlns:p14="http://schemas.microsoft.com/office/powerpoint/2010/main" val="2162249144"/>
      </p:ext>
    </p:extLst>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300"/>
                                        <p:tgtEl>
                                          <p:spTgt spid="2"/>
                                        </p:tgtEl>
                                      </p:cBhvr>
                                    </p:animEffect>
                                  </p:childTnLst>
                                </p:cTn>
                              </p:par>
                            </p:childTnLst>
                          </p:cTn>
                        </p:par>
                        <p:par>
                          <p:cTn id="12" fill="hold">
                            <p:stCondLst>
                              <p:cond delay="105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3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3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350"/>
                            </p:stCondLst>
                            <p:childTnLst>
                              <p:par>
                                <p:cTn id="18" presetID="42"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300"/>
                                        <p:tgtEl>
                                          <p:spTgt spid="61"/>
                                        </p:tgtEl>
                                      </p:cBhvr>
                                    </p:animEffect>
                                    <p:anim calcmode="lin" valueType="num">
                                      <p:cBhvr>
                                        <p:cTn id="21" dur="300" fill="hold"/>
                                        <p:tgtEl>
                                          <p:spTgt spid="61"/>
                                        </p:tgtEl>
                                        <p:attrNameLst>
                                          <p:attrName>ppt_x</p:attrName>
                                        </p:attrNameLst>
                                      </p:cBhvr>
                                      <p:tavLst>
                                        <p:tav tm="0">
                                          <p:val>
                                            <p:strVal val="#ppt_x"/>
                                          </p:val>
                                        </p:tav>
                                        <p:tav tm="100000">
                                          <p:val>
                                            <p:strVal val="#ppt_x"/>
                                          </p:val>
                                        </p:tav>
                                      </p:tavLst>
                                    </p:anim>
                                    <p:anim calcmode="lin" valueType="num">
                                      <p:cBhvr>
                                        <p:cTn id="22" dur="300" fill="hold"/>
                                        <p:tgtEl>
                                          <p:spTgt spid="61"/>
                                        </p:tgtEl>
                                        <p:attrNameLst>
                                          <p:attrName>ppt_y</p:attrName>
                                        </p:attrNameLst>
                                      </p:cBhvr>
                                      <p:tavLst>
                                        <p:tav tm="0">
                                          <p:val>
                                            <p:strVal val="#ppt_y+.1"/>
                                          </p:val>
                                        </p:tav>
                                        <p:tav tm="100000">
                                          <p:val>
                                            <p:strVal val="#ppt_y"/>
                                          </p:val>
                                        </p:tav>
                                      </p:tavLst>
                                    </p:anim>
                                  </p:childTnLst>
                                </p:cTn>
                              </p:par>
                            </p:childTnLst>
                          </p:cTn>
                        </p:par>
                        <p:par>
                          <p:cTn id="23" fill="hold">
                            <p:stCondLst>
                              <p:cond delay="1650"/>
                            </p:stCondLst>
                            <p:childTnLst>
                              <p:par>
                                <p:cTn id="24" presetID="42" presetClass="entr" presetSubtype="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300"/>
                                        <p:tgtEl>
                                          <p:spTgt spid="30"/>
                                        </p:tgtEl>
                                      </p:cBhvr>
                                    </p:animEffect>
                                    <p:anim calcmode="lin" valueType="num">
                                      <p:cBhvr>
                                        <p:cTn id="27" dur="300" fill="hold"/>
                                        <p:tgtEl>
                                          <p:spTgt spid="30"/>
                                        </p:tgtEl>
                                        <p:attrNameLst>
                                          <p:attrName>ppt_x</p:attrName>
                                        </p:attrNameLst>
                                      </p:cBhvr>
                                      <p:tavLst>
                                        <p:tav tm="0">
                                          <p:val>
                                            <p:strVal val="#ppt_x"/>
                                          </p:val>
                                        </p:tav>
                                        <p:tav tm="100000">
                                          <p:val>
                                            <p:strVal val="#ppt_x"/>
                                          </p:val>
                                        </p:tav>
                                      </p:tavLst>
                                    </p:anim>
                                    <p:anim calcmode="lin" valueType="num">
                                      <p:cBhvr>
                                        <p:cTn id="28" dur="300" fill="hold"/>
                                        <p:tgtEl>
                                          <p:spTgt spid="30"/>
                                        </p:tgtEl>
                                        <p:attrNameLst>
                                          <p:attrName>ppt_y</p:attrName>
                                        </p:attrNameLst>
                                      </p:cBhvr>
                                      <p:tavLst>
                                        <p:tav tm="0">
                                          <p:val>
                                            <p:strVal val="#ppt_y+.1"/>
                                          </p:val>
                                        </p:tav>
                                        <p:tav tm="100000">
                                          <p:val>
                                            <p:strVal val="#ppt_y"/>
                                          </p:val>
                                        </p:tav>
                                      </p:tavLst>
                                    </p:anim>
                                  </p:childTnLst>
                                </p:cTn>
                              </p:par>
                            </p:childTnLst>
                          </p:cTn>
                        </p:par>
                        <p:par>
                          <p:cTn id="29" fill="hold">
                            <p:stCondLst>
                              <p:cond delay="1950"/>
                            </p:stCondLst>
                            <p:childTnLst>
                              <p:par>
                                <p:cTn id="30" presetID="42"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300"/>
                                        <p:tgtEl>
                                          <p:spTgt spid="11"/>
                                        </p:tgtEl>
                                      </p:cBhvr>
                                    </p:animEffect>
                                    <p:anim calcmode="lin" valueType="num">
                                      <p:cBhvr>
                                        <p:cTn id="33" dur="300" fill="hold"/>
                                        <p:tgtEl>
                                          <p:spTgt spid="11"/>
                                        </p:tgtEl>
                                        <p:attrNameLst>
                                          <p:attrName>ppt_x</p:attrName>
                                        </p:attrNameLst>
                                      </p:cBhvr>
                                      <p:tavLst>
                                        <p:tav tm="0">
                                          <p:val>
                                            <p:strVal val="#ppt_x"/>
                                          </p:val>
                                        </p:tav>
                                        <p:tav tm="100000">
                                          <p:val>
                                            <p:strVal val="#ppt_x"/>
                                          </p:val>
                                        </p:tav>
                                      </p:tavLst>
                                    </p:anim>
                                    <p:anim calcmode="lin" valueType="num">
                                      <p:cBhvr>
                                        <p:cTn id="34" dur="300" fill="hold"/>
                                        <p:tgtEl>
                                          <p:spTgt spid="11"/>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Effect transition="in" filter="wipe(up)">
                                      <p:cBhvr>
                                        <p:cTn id="37" dur="1000"/>
                                        <p:tgtEl>
                                          <p:spTgt spid="54"/>
                                        </p:tgtEl>
                                      </p:cBhvr>
                                    </p:animEffect>
                                  </p:childTnLst>
                                </p:cTn>
                              </p:par>
                              <p:par>
                                <p:cTn id="38" presetID="2" presetClass="entr" presetSubtype="4" decel="100000" fill="hold" nodeType="withEffect">
                                  <p:stCondLst>
                                    <p:cond delay="25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1250" fill="hold"/>
                                        <p:tgtEl>
                                          <p:spTgt spid="54"/>
                                        </p:tgtEl>
                                        <p:attrNameLst>
                                          <p:attrName>ppt_x</p:attrName>
                                        </p:attrNameLst>
                                      </p:cBhvr>
                                      <p:tavLst>
                                        <p:tav tm="0">
                                          <p:val>
                                            <p:strVal val="#ppt_x"/>
                                          </p:val>
                                        </p:tav>
                                        <p:tav tm="100000">
                                          <p:val>
                                            <p:strVal val="#ppt_x"/>
                                          </p:val>
                                        </p:tav>
                                      </p:tavLst>
                                    </p:anim>
                                    <p:anim calcmode="lin" valueType="num">
                                      <p:cBhvr additive="base">
                                        <p:cTn id="41" dur="1250" fill="hold"/>
                                        <p:tgtEl>
                                          <p:spTgt spid="54"/>
                                        </p:tgtEl>
                                        <p:attrNameLst>
                                          <p:attrName>ppt_y</p:attrName>
                                        </p:attrNameLst>
                                      </p:cBhvr>
                                      <p:tavLst>
                                        <p:tav tm="0">
                                          <p:val>
                                            <p:strVal val="1+#ppt_h/2"/>
                                          </p:val>
                                        </p:tav>
                                        <p:tav tm="100000">
                                          <p:val>
                                            <p:strVal val="#ppt_y"/>
                                          </p:val>
                                        </p:tav>
                                      </p:tavLst>
                                    </p:anim>
                                  </p:childTnLst>
                                </p:cTn>
                              </p:par>
                              <p:par>
                                <p:cTn id="42" presetID="22" presetClass="entr" presetSubtype="1"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Effect transition="in" filter="wipe(up)">
                                      <p:cBhvr>
                                        <p:cTn id="44" dur="1000"/>
                                        <p:tgtEl>
                                          <p:spTgt spid="48"/>
                                        </p:tgtEl>
                                      </p:cBhvr>
                                    </p:animEffect>
                                  </p:childTnLst>
                                </p:cTn>
                              </p:par>
                              <p:par>
                                <p:cTn id="45" presetID="2" presetClass="entr" presetSubtype="4" decel="100000" fill="hold" nodeType="withEffect">
                                  <p:stCondLst>
                                    <p:cond delay="50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250" fill="hold"/>
                                        <p:tgtEl>
                                          <p:spTgt spid="48"/>
                                        </p:tgtEl>
                                        <p:attrNameLst>
                                          <p:attrName>ppt_x</p:attrName>
                                        </p:attrNameLst>
                                      </p:cBhvr>
                                      <p:tavLst>
                                        <p:tav tm="0">
                                          <p:val>
                                            <p:strVal val="#ppt_x"/>
                                          </p:val>
                                        </p:tav>
                                        <p:tav tm="100000">
                                          <p:val>
                                            <p:strVal val="#ppt_x"/>
                                          </p:val>
                                        </p:tav>
                                      </p:tavLst>
                                    </p:anim>
                                    <p:anim calcmode="lin" valueType="num">
                                      <p:cBhvr additive="base">
                                        <p:cTn id="48" dur="1250" fill="hold"/>
                                        <p:tgtEl>
                                          <p:spTgt spid="48"/>
                                        </p:tgtEl>
                                        <p:attrNameLst>
                                          <p:attrName>ppt_y</p:attrName>
                                        </p:attrNameLst>
                                      </p:cBhvr>
                                      <p:tavLst>
                                        <p:tav tm="0">
                                          <p:val>
                                            <p:strVal val="1+#ppt_h/2"/>
                                          </p:val>
                                        </p:tav>
                                        <p:tav tm="100000">
                                          <p:val>
                                            <p:strVal val="#ppt_y"/>
                                          </p:val>
                                        </p:tav>
                                      </p:tavLst>
                                    </p:anim>
                                  </p:childTnLst>
                                </p:cTn>
                              </p:par>
                              <p:par>
                                <p:cTn id="49" presetID="22" presetClass="entr" presetSubtype="1"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1000"/>
                                        <p:tgtEl>
                                          <p:spTgt spid="42"/>
                                        </p:tgtEl>
                                      </p:cBhvr>
                                    </p:animEffect>
                                  </p:childTnLst>
                                </p:cTn>
                              </p:par>
                              <p:par>
                                <p:cTn id="52" presetID="2" presetClass="entr" presetSubtype="4" decel="100000" fill="hold" nodeType="withEffect">
                                  <p:stCondLst>
                                    <p:cond delay="75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1250" fill="hold"/>
                                        <p:tgtEl>
                                          <p:spTgt spid="42"/>
                                        </p:tgtEl>
                                        <p:attrNameLst>
                                          <p:attrName>ppt_x</p:attrName>
                                        </p:attrNameLst>
                                      </p:cBhvr>
                                      <p:tavLst>
                                        <p:tav tm="0">
                                          <p:val>
                                            <p:strVal val="#ppt_x"/>
                                          </p:val>
                                        </p:tav>
                                        <p:tav tm="100000">
                                          <p:val>
                                            <p:strVal val="#ppt_x"/>
                                          </p:val>
                                        </p:tav>
                                      </p:tavLst>
                                    </p:anim>
                                    <p:anim calcmode="lin" valueType="num">
                                      <p:cBhvr additive="base">
                                        <p:cTn id="55" dur="1250" fill="hold"/>
                                        <p:tgtEl>
                                          <p:spTgt spid="42"/>
                                        </p:tgtEl>
                                        <p:attrNameLst>
                                          <p:attrName>ppt_y</p:attrName>
                                        </p:attrNameLst>
                                      </p:cBhvr>
                                      <p:tavLst>
                                        <p:tav tm="0">
                                          <p:val>
                                            <p:strVal val="1+#ppt_h/2"/>
                                          </p:val>
                                        </p:tav>
                                        <p:tav tm="100000">
                                          <p:val>
                                            <p:strVal val="#ppt_y"/>
                                          </p:val>
                                        </p:tav>
                                      </p:tavLst>
                                    </p:anim>
                                  </p:childTnLst>
                                </p:cTn>
                              </p:par>
                              <p:par>
                                <p:cTn id="56" presetID="22" presetClass="entr" presetSubtype="1"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1000"/>
                                        <p:tgtEl>
                                          <p:spTgt spid="36"/>
                                        </p:tgtEl>
                                      </p:cBhvr>
                                    </p:animEffect>
                                  </p:childTnLst>
                                </p:cTn>
                              </p:par>
                              <p:par>
                                <p:cTn id="59" presetID="2" presetClass="entr" presetSubtype="4" decel="100000" fill="hold" nodeType="withEffect">
                                  <p:stCondLst>
                                    <p:cond delay="100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1250" fill="hold"/>
                                        <p:tgtEl>
                                          <p:spTgt spid="36"/>
                                        </p:tgtEl>
                                        <p:attrNameLst>
                                          <p:attrName>ppt_x</p:attrName>
                                        </p:attrNameLst>
                                      </p:cBhvr>
                                      <p:tavLst>
                                        <p:tav tm="0">
                                          <p:val>
                                            <p:strVal val="#ppt_x"/>
                                          </p:val>
                                        </p:tav>
                                        <p:tav tm="100000">
                                          <p:val>
                                            <p:strVal val="#ppt_x"/>
                                          </p:val>
                                        </p:tav>
                                      </p:tavLst>
                                    </p:anim>
                                    <p:anim calcmode="lin" valueType="num">
                                      <p:cBhvr additive="base">
                                        <p:cTn id="62" dur="1250" fill="hold"/>
                                        <p:tgtEl>
                                          <p:spTgt spid="36"/>
                                        </p:tgtEl>
                                        <p:attrNameLst>
                                          <p:attrName>ppt_y</p:attrName>
                                        </p:attrNameLst>
                                      </p:cBhvr>
                                      <p:tavLst>
                                        <p:tav tm="0">
                                          <p:val>
                                            <p:strVal val="1+#ppt_h/2"/>
                                          </p:val>
                                        </p:tav>
                                        <p:tav tm="100000">
                                          <p:val>
                                            <p:strVal val="#ppt_y"/>
                                          </p:val>
                                        </p:tav>
                                      </p:tavLst>
                                    </p:anim>
                                  </p:childTnLst>
                                </p:cTn>
                              </p:par>
                            </p:childTnLst>
                          </p:cTn>
                        </p:par>
                        <p:par>
                          <p:cTn id="63" fill="hold">
                            <p:stCondLst>
                              <p:cond delay="4200"/>
                            </p:stCondLst>
                            <p:childTnLst>
                              <p:par>
                                <p:cTn id="64" presetID="4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200"/>
                                        <p:tgtEl>
                                          <p:spTgt spid="25"/>
                                        </p:tgtEl>
                                      </p:cBhvr>
                                    </p:animEffect>
                                    <p:anim calcmode="lin" valueType="num">
                                      <p:cBhvr>
                                        <p:cTn id="67" dur="200" fill="hold"/>
                                        <p:tgtEl>
                                          <p:spTgt spid="25"/>
                                        </p:tgtEl>
                                        <p:attrNameLst>
                                          <p:attrName>ppt_x</p:attrName>
                                        </p:attrNameLst>
                                      </p:cBhvr>
                                      <p:tavLst>
                                        <p:tav tm="0">
                                          <p:val>
                                            <p:strVal val="#ppt_x"/>
                                          </p:val>
                                        </p:tav>
                                        <p:tav tm="100000">
                                          <p:val>
                                            <p:strVal val="#ppt_x"/>
                                          </p:val>
                                        </p:tav>
                                      </p:tavLst>
                                    </p:anim>
                                    <p:anim calcmode="lin" valueType="num">
                                      <p:cBhvr>
                                        <p:cTn id="68" dur="200" fill="hold"/>
                                        <p:tgtEl>
                                          <p:spTgt spid="25"/>
                                        </p:tgtEl>
                                        <p:attrNameLst>
                                          <p:attrName>ppt_y</p:attrName>
                                        </p:attrNameLst>
                                      </p:cBhvr>
                                      <p:tavLst>
                                        <p:tav tm="0">
                                          <p:val>
                                            <p:strVal val="#ppt_y+.1"/>
                                          </p:val>
                                        </p:tav>
                                        <p:tav tm="100000">
                                          <p:val>
                                            <p:strVal val="#ppt_y"/>
                                          </p:val>
                                        </p:tav>
                                      </p:tavLst>
                                    </p:anim>
                                  </p:childTnLst>
                                </p:cTn>
                              </p:par>
                            </p:childTnLst>
                          </p:cTn>
                        </p:par>
                        <p:par>
                          <p:cTn id="69" fill="hold">
                            <p:stCondLst>
                              <p:cond delay="4400"/>
                            </p:stCondLst>
                            <p:childTnLst>
                              <p:par>
                                <p:cTn id="70" presetID="2" presetClass="entr" presetSubtype="4" fill="hold" nodeType="after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additive="base">
                                        <p:cTn id="72" dur="200" fill="hold"/>
                                        <p:tgtEl>
                                          <p:spTgt spid="68"/>
                                        </p:tgtEl>
                                        <p:attrNameLst>
                                          <p:attrName>ppt_x</p:attrName>
                                        </p:attrNameLst>
                                      </p:cBhvr>
                                      <p:tavLst>
                                        <p:tav tm="0">
                                          <p:val>
                                            <p:strVal val="#ppt_x"/>
                                          </p:val>
                                        </p:tav>
                                        <p:tav tm="100000">
                                          <p:val>
                                            <p:strVal val="#ppt_x"/>
                                          </p:val>
                                        </p:tav>
                                      </p:tavLst>
                                    </p:anim>
                                    <p:anim calcmode="lin" valueType="num">
                                      <p:cBhvr additive="base">
                                        <p:cTn id="73" dur="200" fill="hold"/>
                                        <p:tgtEl>
                                          <p:spTgt spid="68"/>
                                        </p:tgtEl>
                                        <p:attrNameLst>
                                          <p:attrName>ppt_y</p:attrName>
                                        </p:attrNameLst>
                                      </p:cBhvr>
                                      <p:tavLst>
                                        <p:tav tm="0">
                                          <p:val>
                                            <p:strVal val="1+#ppt_h/2"/>
                                          </p:val>
                                        </p:tav>
                                        <p:tav tm="100000">
                                          <p:val>
                                            <p:strVal val="#ppt_y"/>
                                          </p:val>
                                        </p:tav>
                                      </p:tavLst>
                                    </p:anim>
                                  </p:childTnLst>
                                </p:cTn>
                              </p:par>
                            </p:childTnLst>
                          </p:cTn>
                        </p:par>
                        <p:par>
                          <p:cTn id="74" fill="hold">
                            <p:stCondLst>
                              <p:cond delay="4600"/>
                            </p:stCondLst>
                            <p:childTnLst>
                              <p:par>
                                <p:cTn id="75" presetID="2" presetClass="entr" presetSubtype="4" fill="hold" nodeType="after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200" fill="hold"/>
                                        <p:tgtEl>
                                          <p:spTgt spid="70"/>
                                        </p:tgtEl>
                                        <p:attrNameLst>
                                          <p:attrName>ppt_x</p:attrName>
                                        </p:attrNameLst>
                                      </p:cBhvr>
                                      <p:tavLst>
                                        <p:tav tm="0">
                                          <p:val>
                                            <p:strVal val="#ppt_x"/>
                                          </p:val>
                                        </p:tav>
                                        <p:tav tm="100000">
                                          <p:val>
                                            <p:strVal val="#ppt_x"/>
                                          </p:val>
                                        </p:tav>
                                      </p:tavLst>
                                    </p:anim>
                                    <p:anim calcmode="lin" valueType="num">
                                      <p:cBhvr additive="base">
                                        <p:cTn id="78" dur="200" fill="hold"/>
                                        <p:tgtEl>
                                          <p:spTgt spid="70"/>
                                        </p:tgtEl>
                                        <p:attrNameLst>
                                          <p:attrName>ppt_y</p:attrName>
                                        </p:attrNameLst>
                                      </p:cBhvr>
                                      <p:tavLst>
                                        <p:tav tm="0">
                                          <p:val>
                                            <p:strVal val="1+#ppt_h/2"/>
                                          </p:val>
                                        </p:tav>
                                        <p:tav tm="100000">
                                          <p:val>
                                            <p:strVal val="#ppt_y"/>
                                          </p:val>
                                        </p:tav>
                                      </p:tavLst>
                                    </p:anim>
                                  </p:childTnLst>
                                </p:cTn>
                              </p:par>
                            </p:childTnLst>
                          </p:cTn>
                        </p:par>
                        <p:par>
                          <p:cTn id="79" fill="hold">
                            <p:stCondLst>
                              <p:cond delay="4800"/>
                            </p:stCondLst>
                            <p:childTnLst>
                              <p:par>
                                <p:cTn id="80" presetID="2" presetClass="entr" presetSubtype="4" fill="hold" nodeType="after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200" fill="hold"/>
                                        <p:tgtEl>
                                          <p:spTgt spid="72"/>
                                        </p:tgtEl>
                                        <p:attrNameLst>
                                          <p:attrName>ppt_x</p:attrName>
                                        </p:attrNameLst>
                                      </p:cBhvr>
                                      <p:tavLst>
                                        <p:tav tm="0">
                                          <p:val>
                                            <p:strVal val="#ppt_x"/>
                                          </p:val>
                                        </p:tav>
                                        <p:tav tm="100000">
                                          <p:val>
                                            <p:strVal val="#ppt_x"/>
                                          </p:val>
                                        </p:tav>
                                      </p:tavLst>
                                    </p:anim>
                                    <p:anim calcmode="lin" valueType="num">
                                      <p:cBhvr additive="base">
                                        <p:cTn id="83" dur="2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1237F-EED9-FAE5-D32E-6E086F408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94" y="-182302"/>
            <a:ext cx="7234177" cy="7234177"/>
          </a:xfrm>
          <a:prstGeom prst="rect">
            <a:avLst/>
          </a:prstGeom>
        </p:spPr>
      </p:pic>
    </p:spTree>
    <p:extLst>
      <p:ext uri="{BB962C8B-B14F-4D97-AF65-F5344CB8AC3E}">
        <p14:creationId xmlns:p14="http://schemas.microsoft.com/office/powerpoint/2010/main" val="4814998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6</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09815"/>
            <a:ext cx="1715165"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WPS</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sz="1200" dirty="0">
                <a:solidFill>
                  <a:schemeClr val="bg1">
                    <a:lumMod val="50000"/>
                  </a:schemeClr>
                </a:solidFill>
                <a:cs typeface="+mn-ea"/>
                <a:sym typeface="+mn-lt"/>
              </a:rPr>
              <a:t>Web Processing Service provides some </a:t>
            </a:r>
            <a:r>
              <a:rPr lang="en-US" sz="1200" dirty="0" err="1">
                <a:solidFill>
                  <a:schemeClr val="bg1">
                    <a:lumMod val="50000"/>
                  </a:schemeClr>
                </a:solidFill>
                <a:cs typeface="+mn-ea"/>
                <a:sym typeface="+mn-lt"/>
              </a:rPr>
              <a:t>geoprocess</a:t>
            </a:r>
            <a:r>
              <a:rPr lang="en-US" sz="1200" dirty="0">
                <a:solidFill>
                  <a:schemeClr val="bg1">
                    <a:lumMod val="50000"/>
                  </a:schemeClr>
                </a:solidFill>
                <a:cs typeface="+mn-ea"/>
                <a:sym typeface="+mn-lt"/>
              </a:rPr>
              <a:t> as a web service.</a:t>
            </a:r>
          </a:p>
        </p:txBody>
      </p:sp>
      <p:pic>
        <p:nvPicPr>
          <p:cNvPr id="5" name="Picture 4">
            <a:extLst>
              <a:ext uri="{FF2B5EF4-FFF2-40B4-BE49-F238E27FC236}">
                <a16:creationId xmlns:a16="http://schemas.microsoft.com/office/drawing/2014/main" id="{53F3CECA-20E2-A258-58A6-885B5E533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604" y="2248627"/>
            <a:ext cx="5742849" cy="4303856"/>
          </a:xfrm>
          <a:prstGeom prst="rect">
            <a:avLst/>
          </a:prstGeom>
        </p:spPr>
      </p:pic>
    </p:spTree>
    <p:extLst>
      <p:ext uri="{BB962C8B-B14F-4D97-AF65-F5344CB8AC3E}">
        <p14:creationId xmlns:p14="http://schemas.microsoft.com/office/powerpoint/2010/main" val="1823255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advTm="0">
        <p159:morph option="byObject"/>
      </p:transition>
    </mc:Choice>
    <mc:Fallback>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2"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00" fill="hold"/>
                                        <p:tgtEl>
                                          <p:spTgt spid="5"/>
                                        </p:tgtEl>
                                        <p:attrNameLst>
                                          <p:attrName>ppt_x</p:attrName>
                                        </p:attrNameLst>
                                      </p:cBhvr>
                                      <p:tavLst>
                                        <p:tav tm="0">
                                          <p:val>
                                            <p:strVal val="1+#ppt_w/2"/>
                                          </p:val>
                                        </p:tav>
                                        <p:tav tm="100000">
                                          <p:val>
                                            <p:strVal val="#ppt_x"/>
                                          </p:val>
                                        </p:tav>
                                      </p:tavLst>
                                    </p:anim>
                                    <p:anim calcmode="lin" valueType="num">
                                      <p:cBhvr additive="base">
                                        <p:cTn id="17"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2368</TotalTime>
  <Words>1515</Words>
  <Application>Microsoft Office PowerPoint</Application>
  <PresentationFormat>On-screen Show (4:3)</PresentationFormat>
  <Paragraphs>334</Paragraphs>
  <Slides>79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79</vt:i4>
      </vt:variant>
    </vt:vector>
  </HeadingPairs>
  <TitlesOfParts>
    <vt:vector size="85"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284</cp:revision>
  <dcterms:created xsi:type="dcterms:W3CDTF">2022-12-31T12:18:47Z</dcterms:created>
  <dcterms:modified xsi:type="dcterms:W3CDTF">2024-06-13T19:59:34Z</dcterms:modified>
</cp:coreProperties>
</file>